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media/image18.jpg" ContentType="image/jpg"/>
  <Override PartName="/ppt/media/image19.jpg" ContentType="image/jpg"/>
  <Override PartName="/ppt/media/image20.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73" r:id="rId5"/>
    <p:sldId id="4233" r:id="rId6"/>
    <p:sldId id="4253" r:id="rId7"/>
    <p:sldId id="320" r:id="rId8"/>
    <p:sldId id="4222" r:id="rId9"/>
    <p:sldId id="319" r:id="rId10"/>
    <p:sldId id="317" r:id="rId11"/>
    <p:sldId id="836" r:id="rId12"/>
    <p:sldId id="280" r:id="rId13"/>
    <p:sldId id="283" r:id="rId14"/>
    <p:sldId id="282" r:id="rId15"/>
    <p:sldId id="284" r:id="rId16"/>
    <p:sldId id="4242" r:id="rId17"/>
    <p:sldId id="4250" r:id="rId18"/>
    <p:sldId id="4241" r:id="rId19"/>
    <p:sldId id="313" r:id="rId20"/>
    <p:sldId id="314" r:id="rId21"/>
    <p:sldId id="4254" r:id="rId22"/>
    <p:sldId id="4243" r:id="rId23"/>
    <p:sldId id="4244" r:id="rId24"/>
    <p:sldId id="316" r:id="rId25"/>
    <p:sldId id="4249" r:id="rId26"/>
    <p:sldId id="285" r:id="rId27"/>
    <p:sldId id="4226" r:id="rId28"/>
    <p:sldId id="4251" r:id="rId29"/>
    <p:sldId id="835" r:id="rId30"/>
    <p:sldId id="4245" r:id="rId3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8A"/>
    <a:srgbClr val="003366"/>
    <a:srgbClr val="005288"/>
    <a:srgbClr val="005188"/>
    <a:srgbClr val="5A5B5D"/>
    <a:srgbClr val="C0C2C4"/>
    <a:srgbClr val="B0B1B3"/>
    <a:srgbClr val="8A8B8A"/>
    <a:srgbClr val="002F80"/>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E80E8B-FDBD-4F47-B30E-BF6643CF7086}" v="1" dt="2024-06-17T20:28:53.118"/>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85" autoAdjust="0"/>
    <p:restoredTop sz="91769" autoAdjust="0"/>
  </p:normalViewPr>
  <p:slideViewPr>
    <p:cSldViewPr snapToGrid="0" snapToObjects="1">
      <p:cViewPr varScale="1">
        <p:scale>
          <a:sx n="100" d="100"/>
          <a:sy n="100" d="100"/>
        </p:scale>
        <p:origin x="114" y="84"/>
      </p:cViewPr>
      <p:guideLst>
        <p:guide orient="horz" pos="944"/>
        <p:guide pos="468"/>
      </p:guideLst>
    </p:cSldViewPr>
  </p:slideViewPr>
  <p:outlineViewPr>
    <p:cViewPr>
      <p:scale>
        <a:sx n="33" d="100"/>
        <a:sy n="33" d="100"/>
      </p:scale>
      <p:origin x="0" y="-100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lman, Dan" userId="8d2b280e-0603-4435-91ec-0a4b05a4e7c2" providerId="ADAL" clId="{FDE80E8B-FDBD-4F47-B30E-BF6643CF7086}"/>
    <pc:docChg chg="delSld modSld delMainMaster modNotesMaster modHandout">
      <pc:chgData name="Shulman, Dan" userId="8d2b280e-0603-4435-91ec-0a4b05a4e7c2" providerId="ADAL" clId="{FDE80E8B-FDBD-4F47-B30E-BF6643CF7086}" dt="2024-06-21T20:25:15.985" v="9" actId="2696"/>
      <pc:docMkLst>
        <pc:docMk/>
      </pc:docMkLst>
      <pc:sldChg chg="modNotesTx">
        <pc:chgData name="Shulman, Dan" userId="8d2b280e-0603-4435-91ec-0a4b05a4e7c2" providerId="ADAL" clId="{FDE80E8B-FDBD-4F47-B30E-BF6643CF7086}" dt="2024-06-07T01:09:21.591" v="0" actId="6549"/>
        <pc:sldMkLst>
          <pc:docMk/>
          <pc:sldMk cId="3765048368" sldId="273"/>
        </pc:sldMkLst>
      </pc:sldChg>
      <pc:sldChg chg="del">
        <pc:chgData name="Shulman, Dan" userId="8d2b280e-0603-4435-91ec-0a4b05a4e7c2" providerId="ADAL" clId="{FDE80E8B-FDBD-4F47-B30E-BF6643CF7086}" dt="2024-06-21T20:25:15.985" v="9" actId="2696"/>
        <pc:sldMkLst>
          <pc:docMk/>
          <pc:sldMk cId="3586083688" sldId="312"/>
        </pc:sldMkLst>
      </pc:sldChg>
      <pc:sldChg chg="modNotesTx">
        <pc:chgData name="Shulman, Dan" userId="8d2b280e-0603-4435-91ec-0a4b05a4e7c2" providerId="ADAL" clId="{FDE80E8B-FDBD-4F47-B30E-BF6643CF7086}" dt="2024-06-07T01:10:07.509" v="7" actId="6549"/>
        <pc:sldMkLst>
          <pc:docMk/>
          <pc:sldMk cId="323962086" sldId="313"/>
        </pc:sldMkLst>
      </pc:sldChg>
      <pc:sldChg chg="modNotesTx">
        <pc:chgData name="Shulman, Dan" userId="8d2b280e-0603-4435-91ec-0a4b05a4e7c2" providerId="ADAL" clId="{FDE80E8B-FDBD-4F47-B30E-BF6643CF7086}" dt="2024-06-07T01:09:47.813" v="5" actId="6549"/>
        <pc:sldMkLst>
          <pc:docMk/>
          <pc:sldMk cId="1873459392" sldId="317"/>
        </pc:sldMkLst>
      </pc:sldChg>
      <pc:sldChg chg="modNotesTx">
        <pc:chgData name="Shulman, Dan" userId="8d2b280e-0603-4435-91ec-0a4b05a4e7c2" providerId="ADAL" clId="{FDE80E8B-FDBD-4F47-B30E-BF6643CF7086}" dt="2024-06-07T01:09:44.047" v="4" actId="6549"/>
        <pc:sldMkLst>
          <pc:docMk/>
          <pc:sldMk cId="1234771825" sldId="319"/>
        </pc:sldMkLst>
      </pc:sldChg>
      <pc:sldChg chg="modNotesTx">
        <pc:chgData name="Shulman, Dan" userId="8d2b280e-0603-4435-91ec-0a4b05a4e7c2" providerId="ADAL" clId="{FDE80E8B-FDBD-4F47-B30E-BF6643CF7086}" dt="2024-06-07T01:09:34.875" v="2" actId="6549"/>
        <pc:sldMkLst>
          <pc:docMk/>
          <pc:sldMk cId="3514434854" sldId="320"/>
        </pc:sldMkLst>
      </pc:sldChg>
      <pc:sldChg chg="modNotesTx">
        <pc:chgData name="Shulman, Dan" userId="8d2b280e-0603-4435-91ec-0a4b05a4e7c2" providerId="ADAL" clId="{FDE80E8B-FDBD-4F47-B30E-BF6643CF7086}" dt="2024-06-07T01:09:39.531" v="3" actId="6549"/>
        <pc:sldMkLst>
          <pc:docMk/>
          <pc:sldMk cId="3449004584" sldId="4222"/>
        </pc:sldMkLst>
      </pc:sldChg>
      <pc:sldChg chg="modNotesTx">
        <pc:chgData name="Shulman, Dan" userId="8d2b280e-0603-4435-91ec-0a4b05a4e7c2" providerId="ADAL" clId="{FDE80E8B-FDBD-4F47-B30E-BF6643CF7086}" dt="2024-06-07T01:09:27.084" v="1" actId="6549"/>
        <pc:sldMkLst>
          <pc:docMk/>
          <pc:sldMk cId="3752662434" sldId="4233"/>
        </pc:sldMkLst>
      </pc:sldChg>
      <pc:sldChg chg="modNotesTx">
        <pc:chgData name="Shulman, Dan" userId="8d2b280e-0603-4435-91ec-0a4b05a4e7c2" providerId="ADAL" clId="{FDE80E8B-FDBD-4F47-B30E-BF6643CF7086}" dt="2024-06-07T01:10:02.678" v="6" actId="6549"/>
        <pc:sldMkLst>
          <pc:docMk/>
          <pc:sldMk cId="2904214167" sldId="4241"/>
        </pc:sldMkLst>
      </pc:sldChg>
      <pc:sldMasterChg chg="del delSldLayout">
        <pc:chgData name="Shulman, Dan" userId="8d2b280e-0603-4435-91ec-0a4b05a4e7c2" providerId="ADAL" clId="{FDE80E8B-FDBD-4F47-B30E-BF6643CF7086}" dt="2024-06-21T20:25:15.985" v="9" actId="2696"/>
        <pc:sldMasterMkLst>
          <pc:docMk/>
          <pc:sldMasterMk cId="2573846634" sldId="2147483672"/>
        </pc:sldMasterMkLst>
        <pc:sldLayoutChg chg="del">
          <pc:chgData name="Shulman, Dan" userId="8d2b280e-0603-4435-91ec-0a4b05a4e7c2" providerId="ADAL" clId="{FDE80E8B-FDBD-4F47-B30E-BF6643CF7086}" dt="2024-06-21T20:25:15.985" v="9" actId="2696"/>
          <pc:sldLayoutMkLst>
            <pc:docMk/>
            <pc:sldMasterMk cId="2573846634" sldId="2147483672"/>
            <pc:sldLayoutMk cId="1087213816" sldId="2147483673"/>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2995878738" sldId="2147483674"/>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713924303" sldId="2147483675"/>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1836799131" sldId="2147483676"/>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3178933532" sldId="2147483677"/>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787707573" sldId="2147483678"/>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2161328989" sldId="2147483679"/>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4039652161" sldId="2147483680"/>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1408812736" sldId="2147483681"/>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1040901226" sldId="2147483682"/>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2762163613" sldId="2147483683"/>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2256537721" sldId="2147483684"/>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2044366543" sldId="2147483685"/>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501434697" sldId="2147483686"/>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586303888" sldId="2147483687"/>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553253645" sldId="2147483688"/>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3454346002" sldId="2147483689"/>
          </pc:sldLayoutMkLst>
        </pc:sldLayoutChg>
        <pc:sldLayoutChg chg="del">
          <pc:chgData name="Shulman, Dan" userId="8d2b280e-0603-4435-91ec-0a4b05a4e7c2" providerId="ADAL" clId="{FDE80E8B-FDBD-4F47-B30E-BF6643CF7086}" dt="2024-06-21T20:25:15.985" v="9" actId="2696"/>
          <pc:sldLayoutMkLst>
            <pc:docMk/>
            <pc:sldMasterMk cId="2573846634" sldId="2147483672"/>
            <pc:sldLayoutMk cId="1161704943" sldId="214748369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64B183-3F54-495F-A726-2E149ADBCEE8}"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D1E0FD07-BFE4-4886-837B-9F9D80D4EC02}">
      <dgm:prSet phldrT="[Text]" custT="1"/>
      <dgm:spPr>
        <a:solidFill>
          <a:srgbClr val="005288"/>
        </a:solidFill>
      </dgm:spPr>
      <dgm:t>
        <a:bodyPr/>
        <a:lstStyle/>
        <a:p>
          <a:r>
            <a:rPr lang="en-US" sz="3600" dirty="0">
              <a:latin typeface="Source Sans Pro" panose="020B0503030403020204" pitchFamily="34" charset="0"/>
              <a:ea typeface="Source Sans Pro" panose="020B0503030403020204" pitchFamily="34" charset="0"/>
            </a:rPr>
            <a:t>HMA</a:t>
          </a:r>
        </a:p>
      </dgm:t>
    </dgm:pt>
    <dgm:pt modelId="{90929EDE-68D9-425B-8D99-CE4F9F903D65}" type="parTrans" cxnId="{A948D482-6E80-449F-936F-195CBD739133}">
      <dgm:prSet/>
      <dgm:spPr/>
      <dgm:t>
        <a:bodyPr/>
        <a:lstStyle/>
        <a:p>
          <a:endParaRPr lang="en-US">
            <a:latin typeface="+mn-lt"/>
          </a:endParaRPr>
        </a:p>
      </dgm:t>
    </dgm:pt>
    <dgm:pt modelId="{7704C47A-FF22-496E-AE9B-AB3E5D238A64}" type="sibTrans" cxnId="{A948D482-6E80-449F-936F-195CBD739133}">
      <dgm:prSet custT="1"/>
      <dgm:spPr>
        <a:ln>
          <a:solidFill>
            <a:srgbClr val="005188"/>
          </a:solidFill>
        </a:ln>
      </dgm:spPr>
      <dgm:t>
        <a:bodyPr/>
        <a:lstStyle/>
        <a:p>
          <a:pPr algn="ctr"/>
          <a:r>
            <a:rPr lang="en-US" sz="1600" dirty="0">
              <a:latin typeface="Source Sans Pro" panose="020B0503030403020204" pitchFamily="34" charset="0"/>
              <a:ea typeface="Source Sans Pro" panose="020B0503030403020204" pitchFamily="34" charset="0"/>
            </a:rPr>
            <a:t>Hazard Mitigation Assistance </a:t>
          </a:r>
        </a:p>
      </dgm:t>
    </dgm:pt>
    <dgm:pt modelId="{E3F5B23F-BB2E-4477-B06C-957D79718563}">
      <dgm:prSet phldrT="[Text]" custT="1"/>
      <dgm:spPr>
        <a:solidFill>
          <a:srgbClr val="0078AE">
            <a:hueOff val="0"/>
            <a:satOff val="0"/>
            <a:lumOff val="0"/>
            <a:alphaOff val="0"/>
          </a:srgbClr>
        </a:solidFill>
        <a:ln w="25400" cap="flat" cmpd="sng" algn="ctr">
          <a:solidFill>
            <a:srgbClr val="FFFFFF">
              <a:hueOff val="0"/>
              <a:satOff val="0"/>
              <a:lumOff val="0"/>
              <a:alphaOff val="0"/>
            </a:srgbClr>
          </a:solidFill>
          <a:prstDash val="solid"/>
        </a:ln>
        <a:effectLst/>
      </dgm:spPr>
      <dgm:t>
        <a:bodyPr spcFirstLastPara="0" vert="horz" wrap="square" lIns="35560" tIns="35560" rIns="35560" bIns="144166" numCol="1" spcCol="1270" anchor="ctr" anchorCtr="0"/>
        <a:lstStyle/>
        <a:p>
          <a:r>
            <a:rPr lang="en-US" sz="2400" kern="1200" dirty="0">
              <a:solidFill>
                <a:srgbClr val="FFFFFF"/>
              </a:solidFill>
              <a:latin typeface="Source Sans Pro" panose="020B0503030403020204" pitchFamily="34" charset="0"/>
              <a:ea typeface="Source Sans Pro" panose="020B0503030403020204" pitchFamily="34" charset="0"/>
              <a:cs typeface="+mn-cs"/>
            </a:rPr>
            <a:t>HMGP</a:t>
          </a:r>
        </a:p>
      </dgm:t>
    </dgm:pt>
    <dgm:pt modelId="{6B5C852B-2595-47E4-925B-8C0F3E3119DF}" type="parTrans" cxnId="{B3F8124D-3C1C-4F47-B49C-7109AE86A272}">
      <dgm:prSet/>
      <dgm:spPr/>
      <dgm:t>
        <a:bodyPr/>
        <a:lstStyle/>
        <a:p>
          <a:endParaRPr lang="en-US">
            <a:latin typeface="Source Sans Pro" panose="020B0503030403020204" pitchFamily="34" charset="0"/>
            <a:ea typeface="Source Sans Pro" panose="020B0503030403020204" pitchFamily="34" charset="0"/>
          </a:endParaRPr>
        </a:p>
      </dgm:t>
    </dgm:pt>
    <dgm:pt modelId="{4142E419-34AF-4F81-92F0-53C73894D29A}" type="sibTrans" cxnId="{B3F8124D-3C1C-4F47-B49C-7109AE86A272}">
      <dgm:prSet custT="1"/>
      <dgm:spPr>
        <a:ln>
          <a:solidFill>
            <a:schemeClr val="accent1"/>
          </a:solidFill>
        </a:ln>
      </dgm:spPr>
      <dgm:t>
        <a:bodyPr/>
        <a:lstStyle/>
        <a:p>
          <a:pPr algn="ctr"/>
          <a:r>
            <a:rPr lang="en-US" sz="1400" dirty="0">
              <a:latin typeface="Source Sans Pro" panose="020B0503030403020204" pitchFamily="34" charset="0"/>
              <a:ea typeface="Source Sans Pro" panose="020B0503030403020204" pitchFamily="34" charset="0"/>
            </a:rPr>
            <a:t>Hazard Mitigation Grant Program </a:t>
          </a:r>
        </a:p>
      </dgm:t>
    </dgm:pt>
    <dgm:pt modelId="{CADC7D5A-7549-4229-B2B5-D763578EF9C9}">
      <dgm:prSet phldrT="[Text]" custT="1"/>
      <dgm:spPr/>
      <dgm:t>
        <a:bodyPr/>
        <a:lstStyle/>
        <a:p>
          <a:r>
            <a:rPr lang="en-US" sz="2400" dirty="0">
              <a:latin typeface="Source Sans Pro" panose="020B0503030403020204" pitchFamily="34" charset="0"/>
              <a:ea typeface="Source Sans Pro" panose="020B0503030403020204" pitchFamily="34" charset="0"/>
            </a:rPr>
            <a:t>FMA</a:t>
          </a:r>
        </a:p>
      </dgm:t>
    </dgm:pt>
    <dgm:pt modelId="{EDBDDF54-161C-4594-BCD0-FD6887A99465}" type="parTrans" cxnId="{C7EB8E5A-1762-490B-BEF4-D34E5CE6FB0F}">
      <dgm:prSet/>
      <dgm:spPr/>
      <dgm:t>
        <a:bodyPr/>
        <a:lstStyle/>
        <a:p>
          <a:endParaRPr lang="en-US">
            <a:latin typeface="Source Sans Pro" panose="020B0503030403020204" pitchFamily="34" charset="0"/>
            <a:ea typeface="Source Sans Pro" panose="020B0503030403020204" pitchFamily="34" charset="0"/>
          </a:endParaRPr>
        </a:p>
      </dgm:t>
    </dgm:pt>
    <dgm:pt modelId="{BF2032CA-B50B-4C3E-9C95-EAA69478D0F4}" type="sibTrans" cxnId="{C7EB8E5A-1762-490B-BEF4-D34E5CE6FB0F}">
      <dgm:prSet custT="1"/>
      <dgm:spPr/>
      <dgm:t>
        <a:bodyPr/>
        <a:lstStyle/>
        <a:p>
          <a:pPr algn="ctr"/>
          <a:r>
            <a:rPr lang="en-US" sz="1400" dirty="0">
              <a:latin typeface="Source Sans Pro" panose="020B0503030403020204" pitchFamily="34" charset="0"/>
              <a:ea typeface="Source Sans Pro" panose="020B0503030403020204" pitchFamily="34" charset="0"/>
            </a:rPr>
            <a:t>Flood Mitigation Assistance </a:t>
          </a:r>
        </a:p>
      </dgm:t>
    </dgm:pt>
    <dgm:pt modelId="{A5908A55-7267-46A9-AEA4-C7BEE05B1616}">
      <dgm:prSet custT="1"/>
      <dgm:spPr/>
      <dgm:t>
        <a:bodyPr/>
        <a:lstStyle/>
        <a:p>
          <a:r>
            <a:rPr lang="en-US" sz="2400" dirty="0">
              <a:latin typeface="Source Sans Pro" panose="020B0503030403020204" pitchFamily="34" charset="0"/>
              <a:ea typeface="Source Sans Pro" panose="020B0503030403020204" pitchFamily="34" charset="0"/>
            </a:rPr>
            <a:t>BRIC</a:t>
          </a:r>
        </a:p>
      </dgm:t>
    </dgm:pt>
    <dgm:pt modelId="{4CC2D30F-3135-4E16-94E1-9C6387A186A3}" type="parTrans" cxnId="{232A6071-5B2F-45F1-A77B-7FFEDD5D4BD9}">
      <dgm:prSet/>
      <dgm:spPr/>
      <dgm:t>
        <a:bodyPr/>
        <a:lstStyle/>
        <a:p>
          <a:endParaRPr lang="en-US">
            <a:latin typeface="Source Sans Pro" panose="020B0503030403020204" pitchFamily="34" charset="0"/>
            <a:ea typeface="Source Sans Pro" panose="020B0503030403020204" pitchFamily="34" charset="0"/>
          </a:endParaRPr>
        </a:p>
      </dgm:t>
    </dgm:pt>
    <dgm:pt modelId="{18342190-0A55-4A63-B279-AF0531344F15}" type="sibTrans" cxnId="{232A6071-5B2F-45F1-A77B-7FFEDD5D4BD9}">
      <dgm:prSet custT="1"/>
      <dgm:spPr/>
      <dgm:t>
        <a:bodyPr/>
        <a:lstStyle/>
        <a:p>
          <a:pPr algn="ctr"/>
          <a:r>
            <a:rPr lang="en-US" sz="1400" dirty="0">
              <a:latin typeface="Source Sans Pro" panose="020B0503030403020204" pitchFamily="34" charset="0"/>
              <a:ea typeface="Source Sans Pro" panose="020B0503030403020204" pitchFamily="34" charset="0"/>
            </a:rPr>
            <a:t>Building Resilient Infrastructure &amp; Communities</a:t>
          </a:r>
        </a:p>
      </dgm:t>
    </dgm:pt>
    <dgm:pt modelId="{6D4C2215-E6BE-4302-A329-2A9E8BDCE39E}">
      <dgm:prSet phldrT="[Text]" custT="1"/>
      <dgm:spPr/>
      <dgm:t>
        <a:bodyPr/>
        <a:lstStyle/>
        <a:p>
          <a:r>
            <a:rPr lang="en-US" sz="2400" dirty="0">
              <a:latin typeface="Source Sans Pro" panose="020B0503030403020204" pitchFamily="34" charset="0"/>
              <a:ea typeface="Source Sans Pro" panose="020B0503030403020204" pitchFamily="34" charset="0"/>
            </a:rPr>
            <a:t>HMGP-PF</a:t>
          </a:r>
        </a:p>
      </dgm:t>
    </dgm:pt>
    <dgm:pt modelId="{4BDBDF13-D2F5-425D-AFB2-F4FDD37D44ED}" type="sibTrans" cxnId="{125037DF-EBA9-444A-BDED-C6136CF28204}">
      <dgm:prSet custT="1"/>
      <dgm:spPr/>
      <dgm:t>
        <a:bodyPr/>
        <a:lstStyle/>
        <a:p>
          <a:pPr algn="ctr"/>
          <a:r>
            <a:rPr lang="en-US" sz="1400" dirty="0">
              <a:latin typeface="Source Sans Pro" panose="020B0503030403020204" pitchFamily="34" charset="0"/>
              <a:ea typeface="Source Sans Pro" panose="020B0503030403020204" pitchFamily="34" charset="0"/>
            </a:rPr>
            <a:t>HMGP-Post Fire</a:t>
          </a:r>
        </a:p>
      </dgm:t>
    </dgm:pt>
    <dgm:pt modelId="{C8658BA5-D139-46E9-B670-A794EC91BD04}" type="parTrans" cxnId="{125037DF-EBA9-444A-BDED-C6136CF28204}">
      <dgm:prSet/>
      <dgm:spPr/>
      <dgm:t>
        <a:bodyPr/>
        <a:lstStyle/>
        <a:p>
          <a:endParaRPr lang="en-US">
            <a:latin typeface="Source Sans Pro" panose="020B0503030403020204" pitchFamily="34" charset="0"/>
            <a:ea typeface="Source Sans Pro" panose="020B0503030403020204" pitchFamily="34" charset="0"/>
          </a:endParaRPr>
        </a:p>
      </dgm:t>
    </dgm:pt>
    <dgm:pt modelId="{3F80847A-8702-4F8A-B662-F3BC8C549EC5}">
      <dgm:prSet custT="1"/>
      <dgm:spPr/>
      <dgm:t>
        <a:bodyPr/>
        <a:lstStyle/>
        <a:p>
          <a:r>
            <a:rPr lang="en-US" sz="2400" dirty="0">
              <a:latin typeface="Source Sans Pro" panose="020B0503030403020204" pitchFamily="34" charset="0"/>
              <a:ea typeface="Source Sans Pro" panose="020B0503030403020204" pitchFamily="34" charset="0"/>
            </a:rPr>
            <a:t>STRLF</a:t>
          </a:r>
        </a:p>
      </dgm:t>
    </dgm:pt>
    <dgm:pt modelId="{42E302CB-DB7E-42C6-9C02-57D2E1C47AEA}" type="parTrans" cxnId="{673CFF13-E1A1-4AF5-A07E-A115C4A719B1}">
      <dgm:prSet/>
      <dgm:spPr/>
      <dgm:t>
        <a:bodyPr/>
        <a:lstStyle/>
        <a:p>
          <a:endParaRPr lang="en-US">
            <a:latin typeface="Source Sans Pro" panose="020B0503030403020204" pitchFamily="34" charset="0"/>
            <a:ea typeface="Source Sans Pro" panose="020B0503030403020204" pitchFamily="34" charset="0"/>
          </a:endParaRPr>
        </a:p>
      </dgm:t>
    </dgm:pt>
    <dgm:pt modelId="{85D63B15-D7FB-414C-9D9A-5F48291773BF}" type="sibTrans" cxnId="{673CFF13-E1A1-4AF5-A07E-A115C4A719B1}">
      <dgm:prSet custT="1"/>
      <dgm:spPr/>
      <dgm:t>
        <a:bodyPr/>
        <a:lstStyle/>
        <a:p>
          <a:pPr algn="ctr"/>
          <a:r>
            <a:rPr lang="en-US" sz="1400" dirty="0">
              <a:latin typeface="Source Sans Pro" panose="020B0503030403020204" pitchFamily="34" charset="0"/>
              <a:ea typeface="Source Sans Pro" panose="020B0503030403020204" pitchFamily="34" charset="0"/>
            </a:rPr>
            <a:t>Safeguarding Tomorrow Revolving Loan Fund</a:t>
          </a:r>
        </a:p>
      </dgm:t>
    </dgm:pt>
    <dgm:pt modelId="{C9FCA5BB-66FB-492F-9CCE-B7AAE1204B1D}">
      <dgm:prSet custT="1"/>
      <dgm:spPr/>
      <dgm:t>
        <a:bodyPr/>
        <a:lstStyle/>
        <a:p>
          <a:r>
            <a:rPr lang="en-US" sz="2400" dirty="0">
              <a:latin typeface="Source Sans Pro" panose="020B0503030403020204" pitchFamily="34" charset="0"/>
              <a:ea typeface="Source Sans Pro" panose="020B0503030403020204" pitchFamily="34" charset="0"/>
            </a:rPr>
            <a:t>FMA-SC</a:t>
          </a:r>
        </a:p>
      </dgm:t>
    </dgm:pt>
    <dgm:pt modelId="{6AE45BD3-3EDF-49EC-8A6C-FEBD7A861629}" type="parTrans" cxnId="{0E7A17A5-2DE9-473F-B976-ABD71E583DA8}">
      <dgm:prSet/>
      <dgm:spPr/>
      <dgm:t>
        <a:bodyPr/>
        <a:lstStyle/>
        <a:p>
          <a:endParaRPr lang="en-US">
            <a:latin typeface="Source Sans Pro" panose="020B0503030403020204" pitchFamily="34" charset="0"/>
            <a:ea typeface="Source Sans Pro" panose="020B0503030403020204" pitchFamily="34" charset="0"/>
          </a:endParaRPr>
        </a:p>
      </dgm:t>
    </dgm:pt>
    <dgm:pt modelId="{21123A0D-C7BC-4774-B2DF-7A954D45F8FE}" type="sibTrans" cxnId="{0E7A17A5-2DE9-473F-B976-ABD71E583DA8}">
      <dgm:prSet custT="1"/>
      <dgm:spPr/>
      <dgm:t>
        <a:bodyPr/>
        <a:lstStyle/>
        <a:p>
          <a:pPr algn="ctr"/>
          <a:r>
            <a:rPr lang="en-US" sz="1400" dirty="0">
              <a:latin typeface="Source Sans Pro" panose="020B0503030403020204" pitchFamily="34" charset="0"/>
              <a:ea typeface="Source Sans Pro" panose="020B0503030403020204" pitchFamily="34" charset="0"/>
            </a:rPr>
            <a:t>Flood Mitigation Assistance Swift Current</a:t>
          </a:r>
        </a:p>
      </dgm:t>
    </dgm:pt>
    <dgm:pt modelId="{B75A728D-35B5-406F-8F74-8388C27C63F7}">
      <dgm:prSet custT="1"/>
      <dgm:spPr/>
      <dgm:t>
        <a:bodyPr/>
        <a:lstStyle/>
        <a:p>
          <a:r>
            <a:rPr lang="en-US" sz="2400" dirty="0">
              <a:latin typeface="Source Sans Pro" panose="020B0503030403020204" pitchFamily="34" charset="0"/>
              <a:ea typeface="Source Sans Pro" panose="020B0503030403020204" pitchFamily="34" charset="0"/>
            </a:rPr>
            <a:t>BRIC-DTA</a:t>
          </a:r>
        </a:p>
      </dgm:t>
    </dgm:pt>
    <dgm:pt modelId="{9443BD52-028C-4CC6-97AE-FBC1C0795DEC}" type="parTrans" cxnId="{76E81461-12FB-499B-BB7C-688F10D687E3}">
      <dgm:prSet/>
      <dgm:spPr/>
      <dgm:t>
        <a:bodyPr/>
        <a:lstStyle/>
        <a:p>
          <a:endParaRPr lang="en-US">
            <a:latin typeface="Source Sans Pro" panose="020B0503030403020204" pitchFamily="34" charset="0"/>
            <a:ea typeface="Source Sans Pro" panose="020B0503030403020204" pitchFamily="34" charset="0"/>
          </a:endParaRPr>
        </a:p>
      </dgm:t>
    </dgm:pt>
    <dgm:pt modelId="{33C96FD6-75FD-420C-9752-B4CFAE595C81}" type="sibTrans" cxnId="{76E81461-12FB-499B-BB7C-688F10D687E3}">
      <dgm:prSet custT="1"/>
      <dgm:spPr/>
      <dgm:t>
        <a:bodyPr/>
        <a:lstStyle/>
        <a:p>
          <a:pPr algn="ctr"/>
          <a:r>
            <a:rPr lang="en-US" sz="1400" dirty="0">
              <a:latin typeface="Source Sans Pro" panose="020B0503030403020204" pitchFamily="34" charset="0"/>
              <a:ea typeface="Source Sans Pro" panose="020B0503030403020204" pitchFamily="34" charset="0"/>
            </a:rPr>
            <a:t>BRIC – Direct Technical Assistance</a:t>
          </a:r>
        </a:p>
      </dgm:t>
    </dgm:pt>
    <dgm:pt modelId="{68EEDC2D-930E-4EF8-BC30-B3ACCD327A63}" type="pres">
      <dgm:prSet presAssocID="{C564B183-3F54-495F-A726-2E149ADBCEE8}" presName="hierChild1" presStyleCnt="0">
        <dgm:presLayoutVars>
          <dgm:orgChart val="1"/>
          <dgm:chPref val="1"/>
          <dgm:dir/>
          <dgm:animOne val="branch"/>
          <dgm:animLvl val="lvl"/>
          <dgm:resizeHandles/>
        </dgm:presLayoutVars>
      </dgm:prSet>
      <dgm:spPr/>
    </dgm:pt>
    <dgm:pt modelId="{75FA298C-5E67-4CCD-8DA9-4189156B9B4B}" type="pres">
      <dgm:prSet presAssocID="{D1E0FD07-BFE4-4886-837B-9F9D80D4EC02}" presName="hierRoot1" presStyleCnt="0">
        <dgm:presLayoutVars>
          <dgm:hierBranch val="init"/>
        </dgm:presLayoutVars>
      </dgm:prSet>
      <dgm:spPr/>
    </dgm:pt>
    <dgm:pt modelId="{D86E2103-B6E9-4E85-B540-2A395EDDB324}" type="pres">
      <dgm:prSet presAssocID="{D1E0FD07-BFE4-4886-837B-9F9D80D4EC02}" presName="rootComposite1" presStyleCnt="0"/>
      <dgm:spPr/>
    </dgm:pt>
    <dgm:pt modelId="{96E2E0C3-A0B9-4F21-A86E-01266F937EB0}" type="pres">
      <dgm:prSet presAssocID="{D1E0FD07-BFE4-4886-837B-9F9D80D4EC02}" presName="rootText1" presStyleLbl="node0" presStyleIdx="0" presStyleCnt="1" custScaleX="596852" custScaleY="825527" custLinFactY="-100000" custLinFactNeighborY="-157962">
        <dgm:presLayoutVars>
          <dgm:chMax/>
          <dgm:chPref val="3"/>
        </dgm:presLayoutVars>
      </dgm:prSet>
      <dgm:spPr/>
    </dgm:pt>
    <dgm:pt modelId="{7EA6D285-651F-4BBD-B150-1BEC034F82D8}" type="pres">
      <dgm:prSet presAssocID="{D1E0FD07-BFE4-4886-837B-9F9D80D4EC02}" presName="titleText1" presStyleLbl="fgAcc0" presStyleIdx="0" presStyleCnt="1" custScaleX="728773" custScaleY="586992" custLinFactY="249624" custLinFactNeighborX="-23313" custLinFactNeighborY="300000">
        <dgm:presLayoutVars>
          <dgm:chMax val="0"/>
          <dgm:chPref val="0"/>
        </dgm:presLayoutVars>
      </dgm:prSet>
      <dgm:spPr/>
    </dgm:pt>
    <dgm:pt modelId="{60173B9D-D66C-4C68-A62A-6F6373EFB1CC}" type="pres">
      <dgm:prSet presAssocID="{D1E0FD07-BFE4-4886-837B-9F9D80D4EC02}" presName="rootConnector1" presStyleLbl="node1" presStyleIdx="0" presStyleCnt="7"/>
      <dgm:spPr/>
    </dgm:pt>
    <dgm:pt modelId="{D2166DDC-C028-444E-8AE9-826813CAC303}" type="pres">
      <dgm:prSet presAssocID="{D1E0FD07-BFE4-4886-837B-9F9D80D4EC02}" presName="hierChild2" presStyleCnt="0"/>
      <dgm:spPr/>
    </dgm:pt>
    <dgm:pt modelId="{6C750560-1C15-4251-9A83-635D0D9278EF}" type="pres">
      <dgm:prSet presAssocID="{6B5C852B-2595-47E4-925B-8C0F3E3119DF}" presName="Name37" presStyleLbl="parChTrans1D2" presStyleIdx="0" presStyleCnt="7"/>
      <dgm:spPr/>
    </dgm:pt>
    <dgm:pt modelId="{665B55F4-C015-4CB4-91CD-B1F17DDD0A23}" type="pres">
      <dgm:prSet presAssocID="{E3F5B23F-BB2E-4477-B06C-957D79718563}" presName="hierRoot2" presStyleCnt="0">
        <dgm:presLayoutVars>
          <dgm:hierBranch val="init"/>
        </dgm:presLayoutVars>
      </dgm:prSet>
      <dgm:spPr/>
    </dgm:pt>
    <dgm:pt modelId="{00EE6E1C-C401-4E67-A831-C0790FFF451C}" type="pres">
      <dgm:prSet presAssocID="{E3F5B23F-BB2E-4477-B06C-957D79718563}" presName="rootComposite" presStyleCnt="0"/>
      <dgm:spPr/>
    </dgm:pt>
    <dgm:pt modelId="{077D7E48-86C8-4D6E-ACB7-EE6AC8E89B24}" type="pres">
      <dgm:prSet presAssocID="{E3F5B23F-BB2E-4477-B06C-957D79718563}" presName="rootText" presStyleLbl="node1" presStyleIdx="0" presStyleCnt="7" custScaleX="416990" custScaleY="554054">
        <dgm:presLayoutVars>
          <dgm:chMax/>
          <dgm:chPref val="3"/>
        </dgm:presLayoutVars>
      </dgm:prSet>
      <dgm:spPr>
        <a:xfrm>
          <a:off x="102847" y="2458016"/>
          <a:ext cx="1973224" cy="1021648"/>
        </a:xfrm>
        <a:prstGeom prst="rect">
          <a:avLst/>
        </a:prstGeom>
      </dgm:spPr>
    </dgm:pt>
    <dgm:pt modelId="{4EA6DB96-156B-469E-821C-EEF2268177A1}" type="pres">
      <dgm:prSet presAssocID="{E3F5B23F-BB2E-4477-B06C-957D79718563}" presName="titleText2" presStyleLbl="fgAcc1" presStyleIdx="0" presStyleCnt="7" custScaleX="298854" custScaleY="1483382" custLinFactY="400000" custLinFactNeighborX="-5181" custLinFactNeighborY="491530">
        <dgm:presLayoutVars>
          <dgm:chMax val="0"/>
          <dgm:chPref val="0"/>
        </dgm:presLayoutVars>
      </dgm:prSet>
      <dgm:spPr/>
    </dgm:pt>
    <dgm:pt modelId="{CF96C2BB-CD37-4F26-8601-3641367D0124}" type="pres">
      <dgm:prSet presAssocID="{E3F5B23F-BB2E-4477-B06C-957D79718563}" presName="rootConnector" presStyleLbl="node2" presStyleIdx="0" presStyleCnt="0"/>
      <dgm:spPr/>
    </dgm:pt>
    <dgm:pt modelId="{B1481697-6FF2-41C8-A9DA-A7811FCDBDA5}" type="pres">
      <dgm:prSet presAssocID="{E3F5B23F-BB2E-4477-B06C-957D79718563}" presName="hierChild4" presStyleCnt="0"/>
      <dgm:spPr/>
    </dgm:pt>
    <dgm:pt modelId="{19D06A31-6EB2-4139-86E6-C4E21870A242}" type="pres">
      <dgm:prSet presAssocID="{E3F5B23F-BB2E-4477-B06C-957D79718563}" presName="hierChild5" presStyleCnt="0"/>
      <dgm:spPr/>
    </dgm:pt>
    <dgm:pt modelId="{C6B42E50-A8A9-40B4-AF07-A18DE86CEBAF}" type="pres">
      <dgm:prSet presAssocID="{EDBDDF54-161C-4594-BCD0-FD6887A99465}" presName="Name37" presStyleLbl="parChTrans1D2" presStyleIdx="1" presStyleCnt="7"/>
      <dgm:spPr/>
    </dgm:pt>
    <dgm:pt modelId="{8DA855DE-AEF8-4818-BF5F-0C73ABA730E9}" type="pres">
      <dgm:prSet presAssocID="{CADC7D5A-7549-4229-B2B5-D763578EF9C9}" presName="hierRoot2" presStyleCnt="0">
        <dgm:presLayoutVars>
          <dgm:hierBranch val="init"/>
        </dgm:presLayoutVars>
      </dgm:prSet>
      <dgm:spPr/>
    </dgm:pt>
    <dgm:pt modelId="{487C1566-136B-4924-AFDD-ADB6BD8E1E13}" type="pres">
      <dgm:prSet presAssocID="{CADC7D5A-7549-4229-B2B5-D763578EF9C9}" presName="rootComposite" presStyleCnt="0"/>
      <dgm:spPr/>
    </dgm:pt>
    <dgm:pt modelId="{4AF48961-E305-4882-A375-D24FF95F42D5}" type="pres">
      <dgm:prSet presAssocID="{CADC7D5A-7549-4229-B2B5-D763578EF9C9}" presName="rootText" presStyleLbl="node1" presStyleIdx="1" presStyleCnt="7" custScaleX="317810" custScaleY="554054">
        <dgm:presLayoutVars>
          <dgm:chMax/>
          <dgm:chPref val="3"/>
        </dgm:presLayoutVars>
      </dgm:prSet>
      <dgm:spPr/>
    </dgm:pt>
    <dgm:pt modelId="{B9C21DE4-FBB4-432C-8674-11548A61B7C1}" type="pres">
      <dgm:prSet presAssocID="{CADC7D5A-7549-4229-B2B5-D763578EF9C9}" presName="titleText2" presStyleLbl="fgAcc1" presStyleIdx="1" presStyleCnt="7" custScaleX="298854" custScaleY="1492541" custLinFactY="400000" custLinFactNeighborX="-5181" custLinFactNeighborY="491530">
        <dgm:presLayoutVars>
          <dgm:chMax val="0"/>
          <dgm:chPref val="0"/>
        </dgm:presLayoutVars>
      </dgm:prSet>
      <dgm:spPr/>
    </dgm:pt>
    <dgm:pt modelId="{D8072D46-0B31-48DE-88DF-C40943A982A4}" type="pres">
      <dgm:prSet presAssocID="{CADC7D5A-7549-4229-B2B5-D763578EF9C9}" presName="rootConnector" presStyleLbl="node2" presStyleIdx="0" presStyleCnt="0"/>
      <dgm:spPr/>
    </dgm:pt>
    <dgm:pt modelId="{2F0524C3-8027-4B33-910A-CC09A8C99A29}" type="pres">
      <dgm:prSet presAssocID="{CADC7D5A-7549-4229-B2B5-D763578EF9C9}" presName="hierChild4" presStyleCnt="0"/>
      <dgm:spPr/>
    </dgm:pt>
    <dgm:pt modelId="{08EABB19-66F1-40BF-BFF9-141AA7F4CC94}" type="pres">
      <dgm:prSet presAssocID="{CADC7D5A-7549-4229-B2B5-D763578EF9C9}" presName="hierChild5" presStyleCnt="0"/>
      <dgm:spPr/>
    </dgm:pt>
    <dgm:pt modelId="{C98129C1-877D-4F11-80B0-C3E95D66C8C3}" type="pres">
      <dgm:prSet presAssocID="{C8658BA5-D139-46E9-B670-A794EC91BD04}" presName="Name37" presStyleLbl="parChTrans1D2" presStyleIdx="2" presStyleCnt="7"/>
      <dgm:spPr/>
    </dgm:pt>
    <dgm:pt modelId="{24362056-EFB0-40A1-A9DB-4EAD7E3F7FD4}" type="pres">
      <dgm:prSet presAssocID="{6D4C2215-E6BE-4302-A329-2A9E8BDCE39E}" presName="hierRoot2" presStyleCnt="0">
        <dgm:presLayoutVars>
          <dgm:hierBranch val="init"/>
        </dgm:presLayoutVars>
      </dgm:prSet>
      <dgm:spPr/>
    </dgm:pt>
    <dgm:pt modelId="{430B25F2-8BD3-4D2D-814A-7E5F1E4AFBFE}" type="pres">
      <dgm:prSet presAssocID="{6D4C2215-E6BE-4302-A329-2A9E8BDCE39E}" presName="rootComposite" presStyleCnt="0"/>
      <dgm:spPr/>
    </dgm:pt>
    <dgm:pt modelId="{7B14DCAA-6C9D-47E9-A9DB-386A50804E1F}" type="pres">
      <dgm:prSet presAssocID="{6D4C2215-E6BE-4302-A329-2A9E8BDCE39E}" presName="rootText" presStyleLbl="node1" presStyleIdx="2" presStyleCnt="7" custScaleX="317810" custScaleY="554054">
        <dgm:presLayoutVars>
          <dgm:chMax/>
          <dgm:chPref val="3"/>
        </dgm:presLayoutVars>
      </dgm:prSet>
      <dgm:spPr/>
    </dgm:pt>
    <dgm:pt modelId="{6CBFB973-77C2-4FAA-B7B6-F42671DB3763}" type="pres">
      <dgm:prSet presAssocID="{6D4C2215-E6BE-4302-A329-2A9E8BDCE39E}" presName="titleText2" presStyleLbl="fgAcc1" presStyleIdx="2" presStyleCnt="7" custScaleX="298854" custScaleY="1474209" custLinFactY="400000" custLinFactNeighborX="-5181" custLinFactNeighborY="494522">
        <dgm:presLayoutVars>
          <dgm:chMax val="0"/>
          <dgm:chPref val="0"/>
        </dgm:presLayoutVars>
      </dgm:prSet>
      <dgm:spPr/>
    </dgm:pt>
    <dgm:pt modelId="{BAD824CB-B041-47B6-BE70-6F5315A57BE2}" type="pres">
      <dgm:prSet presAssocID="{6D4C2215-E6BE-4302-A329-2A9E8BDCE39E}" presName="rootConnector" presStyleLbl="node2" presStyleIdx="0" presStyleCnt="0"/>
      <dgm:spPr/>
    </dgm:pt>
    <dgm:pt modelId="{88F545B5-BC48-430F-8E10-EA0CF5F745FE}" type="pres">
      <dgm:prSet presAssocID="{6D4C2215-E6BE-4302-A329-2A9E8BDCE39E}" presName="hierChild4" presStyleCnt="0"/>
      <dgm:spPr/>
    </dgm:pt>
    <dgm:pt modelId="{E545D2B5-FC15-4833-8473-6CEBDA5DACBF}" type="pres">
      <dgm:prSet presAssocID="{6D4C2215-E6BE-4302-A329-2A9E8BDCE39E}" presName="hierChild5" presStyleCnt="0"/>
      <dgm:spPr/>
    </dgm:pt>
    <dgm:pt modelId="{B0F0224B-164A-431F-B347-A75791037612}" type="pres">
      <dgm:prSet presAssocID="{4CC2D30F-3135-4E16-94E1-9C6387A186A3}" presName="Name37" presStyleLbl="parChTrans1D2" presStyleIdx="3" presStyleCnt="7"/>
      <dgm:spPr/>
    </dgm:pt>
    <dgm:pt modelId="{3E3101CD-98BB-4B59-BBCE-A5B3CA13C86C}" type="pres">
      <dgm:prSet presAssocID="{A5908A55-7267-46A9-AEA4-C7BEE05B1616}" presName="hierRoot2" presStyleCnt="0">
        <dgm:presLayoutVars>
          <dgm:hierBranch val="init"/>
        </dgm:presLayoutVars>
      </dgm:prSet>
      <dgm:spPr/>
    </dgm:pt>
    <dgm:pt modelId="{9EE85A1B-5C9B-425F-8B37-E412D3554722}" type="pres">
      <dgm:prSet presAssocID="{A5908A55-7267-46A9-AEA4-C7BEE05B1616}" presName="rootComposite" presStyleCnt="0"/>
      <dgm:spPr/>
    </dgm:pt>
    <dgm:pt modelId="{88FBD0B6-60CA-49EF-9FA5-FEE1B323AF62}" type="pres">
      <dgm:prSet presAssocID="{A5908A55-7267-46A9-AEA4-C7BEE05B1616}" presName="rootText" presStyleLbl="node1" presStyleIdx="3" presStyleCnt="7" custScaleX="317810" custScaleY="554054">
        <dgm:presLayoutVars>
          <dgm:chMax/>
          <dgm:chPref val="3"/>
        </dgm:presLayoutVars>
      </dgm:prSet>
      <dgm:spPr/>
    </dgm:pt>
    <dgm:pt modelId="{8E305719-6F21-4927-937D-52B72588F516}" type="pres">
      <dgm:prSet presAssocID="{A5908A55-7267-46A9-AEA4-C7BEE05B1616}" presName="titleText2" presStyleLbl="fgAcc1" presStyleIdx="3" presStyleCnt="7" custScaleX="396991" custScaleY="1474207" custLinFactY="400000" custLinFactNeighborX="-5181" custLinFactNeighborY="491530">
        <dgm:presLayoutVars>
          <dgm:chMax val="0"/>
          <dgm:chPref val="0"/>
        </dgm:presLayoutVars>
      </dgm:prSet>
      <dgm:spPr/>
    </dgm:pt>
    <dgm:pt modelId="{7D9F90F1-E316-44C1-B0DF-9A131914499A}" type="pres">
      <dgm:prSet presAssocID="{A5908A55-7267-46A9-AEA4-C7BEE05B1616}" presName="rootConnector" presStyleLbl="node2" presStyleIdx="0" presStyleCnt="0"/>
      <dgm:spPr/>
    </dgm:pt>
    <dgm:pt modelId="{2A30672F-EF62-488C-893B-8242C2B00A8D}" type="pres">
      <dgm:prSet presAssocID="{A5908A55-7267-46A9-AEA4-C7BEE05B1616}" presName="hierChild4" presStyleCnt="0"/>
      <dgm:spPr/>
    </dgm:pt>
    <dgm:pt modelId="{8DC0526E-E506-4D79-B25C-31974A85E0D4}" type="pres">
      <dgm:prSet presAssocID="{A5908A55-7267-46A9-AEA4-C7BEE05B1616}" presName="hierChild5" presStyleCnt="0"/>
      <dgm:spPr/>
    </dgm:pt>
    <dgm:pt modelId="{E1130370-1E5D-481F-90C6-FF7C55BC5FC3}" type="pres">
      <dgm:prSet presAssocID="{42E302CB-DB7E-42C6-9C02-57D2E1C47AEA}" presName="Name37" presStyleLbl="parChTrans1D2" presStyleIdx="4" presStyleCnt="7"/>
      <dgm:spPr/>
    </dgm:pt>
    <dgm:pt modelId="{3DB63CBB-803B-4164-95A1-13874DB473D6}" type="pres">
      <dgm:prSet presAssocID="{3F80847A-8702-4F8A-B662-F3BC8C549EC5}" presName="hierRoot2" presStyleCnt="0">
        <dgm:presLayoutVars>
          <dgm:hierBranch val="init"/>
        </dgm:presLayoutVars>
      </dgm:prSet>
      <dgm:spPr/>
    </dgm:pt>
    <dgm:pt modelId="{35E783C8-41EA-48CA-A775-58FC7862E92E}" type="pres">
      <dgm:prSet presAssocID="{3F80847A-8702-4F8A-B662-F3BC8C549EC5}" presName="rootComposite" presStyleCnt="0"/>
      <dgm:spPr/>
    </dgm:pt>
    <dgm:pt modelId="{1101459B-DCE3-4349-888E-93550A461F18}" type="pres">
      <dgm:prSet presAssocID="{3F80847A-8702-4F8A-B662-F3BC8C549EC5}" presName="rootText" presStyleLbl="node1" presStyleIdx="4" presStyleCnt="7" custScaleX="317810" custScaleY="554054" custLinFactNeighborX="-19248" custLinFactNeighborY="-10113">
        <dgm:presLayoutVars>
          <dgm:chMax/>
          <dgm:chPref val="3"/>
        </dgm:presLayoutVars>
      </dgm:prSet>
      <dgm:spPr/>
    </dgm:pt>
    <dgm:pt modelId="{EC114E29-CAFB-4CB3-8548-BA4C22BE2F6A}" type="pres">
      <dgm:prSet presAssocID="{3F80847A-8702-4F8A-B662-F3BC8C549EC5}" presName="titleText2" presStyleLbl="fgAcc1" presStyleIdx="4" presStyleCnt="7" custScaleX="376099" custScaleY="1377302" custLinFactY="405666" custLinFactNeighborX="3113" custLinFactNeighborY="500000">
        <dgm:presLayoutVars>
          <dgm:chMax val="0"/>
          <dgm:chPref val="0"/>
        </dgm:presLayoutVars>
      </dgm:prSet>
      <dgm:spPr/>
    </dgm:pt>
    <dgm:pt modelId="{C34DDA90-F0BD-4A6D-B8BC-EF6EC267C1C6}" type="pres">
      <dgm:prSet presAssocID="{3F80847A-8702-4F8A-B662-F3BC8C549EC5}" presName="rootConnector" presStyleLbl="node2" presStyleIdx="0" presStyleCnt="0"/>
      <dgm:spPr/>
    </dgm:pt>
    <dgm:pt modelId="{23980925-F21D-4D50-9128-17253C7E98BC}" type="pres">
      <dgm:prSet presAssocID="{3F80847A-8702-4F8A-B662-F3BC8C549EC5}" presName="hierChild4" presStyleCnt="0"/>
      <dgm:spPr/>
    </dgm:pt>
    <dgm:pt modelId="{D98E713A-E79D-46F1-B35B-F0E410E88C8A}" type="pres">
      <dgm:prSet presAssocID="{3F80847A-8702-4F8A-B662-F3BC8C549EC5}" presName="hierChild5" presStyleCnt="0"/>
      <dgm:spPr/>
    </dgm:pt>
    <dgm:pt modelId="{51A76450-8C60-4B7D-8A81-5F9BA817177E}" type="pres">
      <dgm:prSet presAssocID="{6AE45BD3-3EDF-49EC-8A6C-FEBD7A861629}" presName="Name37" presStyleLbl="parChTrans1D2" presStyleIdx="5" presStyleCnt="7"/>
      <dgm:spPr/>
    </dgm:pt>
    <dgm:pt modelId="{0CACB33F-BB3E-42B8-82CE-D8BDDE713D1D}" type="pres">
      <dgm:prSet presAssocID="{C9FCA5BB-66FB-492F-9CCE-B7AAE1204B1D}" presName="hierRoot2" presStyleCnt="0">
        <dgm:presLayoutVars>
          <dgm:hierBranch val="init"/>
        </dgm:presLayoutVars>
      </dgm:prSet>
      <dgm:spPr/>
    </dgm:pt>
    <dgm:pt modelId="{719F0044-BF97-4683-B3AA-8D66B4D9182A}" type="pres">
      <dgm:prSet presAssocID="{C9FCA5BB-66FB-492F-9CCE-B7AAE1204B1D}" presName="rootComposite" presStyleCnt="0"/>
      <dgm:spPr/>
    </dgm:pt>
    <dgm:pt modelId="{EAA6D690-2710-4A6C-ADD6-B863A3BFF08D}" type="pres">
      <dgm:prSet presAssocID="{C9FCA5BB-66FB-492F-9CCE-B7AAE1204B1D}" presName="rootText" presStyleLbl="node1" presStyleIdx="5" presStyleCnt="7" custScaleX="317810" custScaleY="554054">
        <dgm:presLayoutVars>
          <dgm:chMax/>
          <dgm:chPref val="3"/>
        </dgm:presLayoutVars>
      </dgm:prSet>
      <dgm:spPr/>
    </dgm:pt>
    <dgm:pt modelId="{03A6C671-0978-4786-9AFA-B744F476A3A9}" type="pres">
      <dgm:prSet presAssocID="{C9FCA5BB-66FB-492F-9CCE-B7AAE1204B1D}" presName="titleText2" presStyleLbl="fgAcc1" presStyleIdx="5" presStyleCnt="7" custScaleX="298854" custScaleY="1405298" custLinFactY="400000" custLinFactNeighborX="-10388" custLinFactNeighborY="477953">
        <dgm:presLayoutVars>
          <dgm:chMax val="0"/>
          <dgm:chPref val="0"/>
        </dgm:presLayoutVars>
      </dgm:prSet>
      <dgm:spPr/>
    </dgm:pt>
    <dgm:pt modelId="{6D821383-F8C7-4BE7-A499-75A14D3EF29D}" type="pres">
      <dgm:prSet presAssocID="{C9FCA5BB-66FB-492F-9CCE-B7AAE1204B1D}" presName="rootConnector" presStyleLbl="node2" presStyleIdx="0" presStyleCnt="0"/>
      <dgm:spPr/>
    </dgm:pt>
    <dgm:pt modelId="{450AE08A-4C5C-4219-BE4E-D4EA0CFE7BE9}" type="pres">
      <dgm:prSet presAssocID="{C9FCA5BB-66FB-492F-9CCE-B7AAE1204B1D}" presName="hierChild4" presStyleCnt="0"/>
      <dgm:spPr/>
    </dgm:pt>
    <dgm:pt modelId="{60D8B1EA-FF9E-497B-B6F6-7FB2AAA23260}" type="pres">
      <dgm:prSet presAssocID="{C9FCA5BB-66FB-492F-9CCE-B7AAE1204B1D}" presName="hierChild5" presStyleCnt="0"/>
      <dgm:spPr/>
    </dgm:pt>
    <dgm:pt modelId="{0C1BFF32-EE90-4668-8193-83BBAD279BC6}" type="pres">
      <dgm:prSet presAssocID="{9443BD52-028C-4CC6-97AE-FBC1C0795DEC}" presName="Name37" presStyleLbl="parChTrans1D2" presStyleIdx="6" presStyleCnt="7"/>
      <dgm:spPr/>
    </dgm:pt>
    <dgm:pt modelId="{3B60F74E-6009-4282-8E7D-91A1A4015B27}" type="pres">
      <dgm:prSet presAssocID="{B75A728D-35B5-406F-8F74-8388C27C63F7}" presName="hierRoot2" presStyleCnt="0">
        <dgm:presLayoutVars>
          <dgm:hierBranch val="init"/>
        </dgm:presLayoutVars>
      </dgm:prSet>
      <dgm:spPr/>
    </dgm:pt>
    <dgm:pt modelId="{7ACD3D5A-6BF1-4CF5-94C6-1D5F03F9FC7F}" type="pres">
      <dgm:prSet presAssocID="{B75A728D-35B5-406F-8F74-8388C27C63F7}" presName="rootComposite" presStyleCnt="0"/>
      <dgm:spPr/>
    </dgm:pt>
    <dgm:pt modelId="{EA198EF8-739C-48A1-94CB-C7E258977A9F}" type="pres">
      <dgm:prSet presAssocID="{B75A728D-35B5-406F-8F74-8388C27C63F7}" presName="rootText" presStyleLbl="node1" presStyleIdx="6" presStyleCnt="7" custScaleX="317810" custScaleY="554054">
        <dgm:presLayoutVars>
          <dgm:chMax/>
          <dgm:chPref val="3"/>
        </dgm:presLayoutVars>
      </dgm:prSet>
      <dgm:spPr/>
    </dgm:pt>
    <dgm:pt modelId="{1527EF51-7EBB-427C-9E78-BF22C8402B42}" type="pres">
      <dgm:prSet presAssocID="{B75A728D-35B5-406F-8F74-8388C27C63F7}" presName="titleText2" presStyleLbl="fgAcc1" presStyleIdx="6" presStyleCnt="7" custScaleX="298854" custScaleY="1105137" custLinFactY="400000" custLinFactNeighborX="-10388" custLinFactNeighborY="477953">
        <dgm:presLayoutVars>
          <dgm:chMax val="0"/>
          <dgm:chPref val="0"/>
        </dgm:presLayoutVars>
      </dgm:prSet>
      <dgm:spPr/>
    </dgm:pt>
    <dgm:pt modelId="{85AF2CC3-D5C9-4D17-8722-5CB989032FD5}" type="pres">
      <dgm:prSet presAssocID="{B75A728D-35B5-406F-8F74-8388C27C63F7}" presName="rootConnector" presStyleLbl="node2" presStyleIdx="0" presStyleCnt="0"/>
      <dgm:spPr/>
    </dgm:pt>
    <dgm:pt modelId="{ED3831BB-B989-4185-B0C7-E9F178E2CA6F}" type="pres">
      <dgm:prSet presAssocID="{B75A728D-35B5-406F-8F74-8388C27C63F7}" presName="hierChild4" presStyleCnt="0"/>
      <dgm:spPr/>
    </dgm:pt>
    <dgm:pt modelId="{E33A3CFB-67B5-47B9-8EC8-051531FF4EB6}" type="pres">
      <dgm:prSet presAssocID="{B75A728D-35B5-406F-8F74-8388C27C63F7}" presName="hierChild5" presStyleCnt="0"/>
      <dgm:spPr/>
    </dgm:pt>
    <dgm:pt modelId="{7848EF01-2D8A-47AB-930A-F305731CF1D7}" type="pres">
      <dgm:prSet presAssocID="{D1E0FD07-BFE4-4886-837B-9F9D80D4EC02}" presName="hierChild3" presStyleCnt="0"/>
      <dgm:spPr/>
    </dgm:pt>
  </dgm:ptLst>
  <dgm:cxnLst>
    <dgm:cxn modelId="{E4462100-B7EA-4DC1-BB70-3E8505C79BC0}" type="presOf" srcId="{4CC2D30F-3135-4E16-94E1-9C6387A186A3}" destId="{B0F0224B-164A-431F-B347-A75791037612}" srcOrd="0" destOrd="0" presId="urn:microsoft.com/office/officeart/2008/layout/NameandTitleOrganizationalChart"/>
    <dgm:cxn modelId="{2E573C08-48E1-4F68-9CDE-F2965C151D95}" type="presOf" srcId="{9443BD52-028C-4CC6-97AE-FBC1C0795DEC}" destId="{0C1BFF32-EE90-4668-8193-83BBAD279BC6}" srcOrd="0" destOrd="0" presId="urn:microsoft.com/office/officeart/2008/layout/NameandTitleOrganizationalChart"/>
    <dgm:cxn modelId="{673CFF13-E1A1-4AF5-A07E-A115C4A719B1}" srcId="{D1E0FD07-BFE4-4886-837B-9F9D80D4EC02}" destId="{3F80847A-8702-4F8A-B662-F3BC8C549EC5}" srcOrd="4" destOrd="0" parTransId="{42E302CB-DB7E-42C6-9C02-57D2E1C47AEA}" sibTransId="{85D63B15-D7FB-414C-9D9A-5F48291773BF}"/>
    <dgm:cxn modelId="{1203161C-8912-4A0E-8FEA-5610F8F0E4F8}" type="presOf" srcId="{7704C47A-FF22-496E-AE9B-AB3E5D238A64}" destId="{7EA6D285-651F-4BBD-B150-1BEC034F82D8}" srcOrd="0" destOrd="0" presId="urn:microsoft.com/office/officeart/2008/layout/NameandTitleOrganizationalChart"/>
    <dgm:cxn modelId="{F4760521-A977-45AE-B075-ADF5F5D81EC2}" type="presOf" srcId="{85D63B15-D7FB-414C-9D9A-5F48291773BF}" destId="{EC114E29-CAFB-4CB3-8548-BA4C22BE2F6A}" srcOrd="0" destOrd="0" presId="urn:microsoft.com/office/officeart/2008/layout/NameandTitleOrganizationalChart"/>
    <dgm:cxn modelId="{2BB46830-8EC8-4898-9E32-8EFCF493F681}" type="presOf" srcId="{A5908A55-7267-46A9-AEA4-C7BEE05B1616}" destId="{7D9F90F1-E316-44C1-B0DF-9A131914499A}" srcOrd="1" destOrd="0" presId="urn:microsoft.com/office/officeart/2008/layout/NameandTitleOrganizationalChart"/>
    <dgm:cxn modelId="{0CC55830-8D83-4199-9B1C-49C04B6D2B50}" type="presOf" srcId="{CADC7D5A-7549-4229-B2B5-D763578EF9C9}" destId="{D8072D46-0B31-48DE-88DF-C40943A982A4}" srcOrd="1" destOrd="0" presId="urn:microsoft.com/office/officeart/2008/layout/NameandTitleOrganizationalChart"/>
    <dgm:cxn modelId="{2C01D236-BA56-4494-86C5-5E721ED825B5}" type="presOf" srcId="{D1E0FD07-BFE4-4886-837B-9F9D80D4EC02}" destId="{96E2E0C3-A0B9-4F21-A86E-01266F937EB0}" srcOrd="0" destOrd="0" presId="urn:microsoft.com/office/officeart/2008/layout/NameandTitleOrganizationalChart"/>
    <dgm:cxn modelId="{7EEDEE5E-9455-481A-BE12-51545E3452D6}" type="presOf" srcId="{C8658BA5-D139-46E9-B670-A794EC91BD04}" destId="{C98129C1-877D-4F11-80B0-C3E95D66C8C3}" srcOrd="0" destOrd="0" presId="urn:microsoft.com/office/officeart/2008/layout/NameandTitleOrganizationalChart"/>
    <dgm:cxn modelId="{76E81461-12FB-499B-BB7C-688F10D687E3}" srcId="{D1E0FD07-BFE4-4886-837B-9F9D80D4EC02}" destId="{B75A728D-35B5-406F-8F74-8388C27C63F7}" srcOrd="6" destOrd="0" parTransId="{9443BD52-028C-4CC6-97AE-FBC1C0795DEC}" sibTransId="{33C96FD6-75FD-420C-9752-B4CFAE595C81}"/>
    <dgm:cxn modelId="{C6065345-3139-4FBA-9B60-6C9374D17002}" type="presOf" srcId="{33C96FD6-75FD-420C-9752-B4CFAE595C81}" destId="{1527EF51-7EBB-427C-9E78-BF22C8402B42}" srcOrd="0" destOrd="0" presId="urn:microsoft.com/office/officeart/2008/layout/NameandTitleOrganizationalChart"/>
    <dgm:cxn modelId="{F1642866-B564-4233-94A1-5EE5E074A373}" type="presOf" srcId="{21123A0D-C7BC-4774-B2DF-7A954D45F8FE}" destId="{03A6C671-0978-4786-9AFA-B744F476A3A9}" srcOrd="0" destOrd="0" presId="urn:microsoft.com/office/officeart/2008/layout/NameandTitleOrganizationalChart"/>
    <dgm:cxn modelId="{223A1847-AE46-4BEE-B454-A15B95E5D9B2}" type="presOf" srcId="{42E302CB-DB7E-42C6-9C02-57D2E1C47AEA}" destId="{E1130370-1E5D-481F-90C6-FF7C55BC5FC3}" srcOrd="0" destOrd="0" presId="urn:microsoft.com/office/officeart/2008/layout/NameandTitleOrganizationalChart"/>
    <dgm:cxn modelId="{BD9C6B4B-9FB6-4411-8A16-7C140E9EE173}" type="presOf" srcId="{EDBDDF54-161C-4594-BCD0-FD6887A99465}" destId="{C6B42E50-A8A9-40B4-AF07-A18DE86CEBAF}" srcOrd="0" destOrd="0" presId="urn:microsoft.com/office/officeart/2008/layout/NameandTitleOrganizationalChart"/>
    <dgm:cxn modelId="{2B439A6B-F9E2-431E-95D6-3BCF92250E5F}" type="presOf" srcId="{D1E0FD07-BFE4-4886-837B-9F9D80D4EC02}" destId="{60173B9D-D66C-4C68-A62A-6F6373EFB1CC}" srcOrd="1" destOrd="0" presId="urn:microsoft.com/office/officeart/2008/layout/NameandTitleOrganizationalChart"/>
    <dgm:cxn modelId="{740AC06C-B156-486A-9851-41E4D1B022EE}" type="presOf" srcId="{3F80847A-8702-4F8A-B662-F3BC8C549EC5}" destId="{1101459B-DCE3-4349-888E-93550A461F18}" srcOrd="0" destOrd="0" presId="urn:microsoft.com/office/officeart/2008/layout/NameandTitleOrganizationalChart"/>
    <dgm:cxn modelId="{B3F8124D-3C1C-4F47-B49C-7109AE86A272}" srcId="{D1E0FD07-BFE4-4886-837B-9F9D80D4EC02}" destId="{E3F5B23F-BB2E-4477-B06C-957D79718563}" srcOrd="0" destOrd="0" parTransId="{6B5C852B-2595-47E4-925B-8C0F3E3119DF}" sibTransId="{4142E419-34AF-4F81-92F0-53C73894D29A}"/>
    <dgm:cxn modelId="{2FB2456D-B60D-40C0-AC24-77474FA00AA8}" type="presOf" srcId="{B75A728D-35B5-406F-8F74-8388C27C63F7}" destId="{EA198EF8-739C-48A1-94CB-C7E258977A9F}" srcOrd="0" destOrd="0" presId="urn:microsoft.com/office/officeart/2008/layout/NameandTitleOrganizationalChart"/>
    <dgm:cxn modelId="{F7BE064E-2BD8-4C09-AD8C-A4D2E57A2058}" type="presOf" srcId="{6D4C2215-E6BE-4302-A329-2A9E8BDCE39E}" destId="{7B14DCAA-6C9D-47E9-A9DB-386A50804E1F}" srcOrd="0" destOrd="0" presId="urn:microsoft.com/office/officeart/2008/layout/NameandTitleOrganizationalChart"/>
    <dgm:cxn modelId="{4E592151-1C47-43ED-8AA4-7B2B77CF5A5F}" type="presOf" srcId="{A5908A55-7267-46A9-AEA4-C7BEE05B1616}" destId="{88FBD0B6-60CA-49EF-9FA5-FEE1B323AF62}" srcOrd="0" destOrd="0" presId="urn:microsoft.com/office/officeart/2008/layout/NameandTitleOrganizationalChart"/>
    <dgm:cxn modelId="{232A6071-5B2F-45F1-A77B-7FFEDD5D4BD9}" srcId="{D1E0FD07-BFE4-4886-837B-9F9D80D4EC02}" destId="{A5908A55-7267-46A9-AEA4-C7BEE05B1616}" srcOrd="3" destOrd="0" parTransId="{4CC2D30F-3135-4E16-94E1-9C6387A186A3}" sibTransId="{18342190-0A55-4A63-B279-AF0531344F15}"/>
    <dgm:cxn modelId="{EB821C74-758C-499A-8CF1-2BC581B4DCDB}" type="presOf" srcId="{3F80847A-8702-4F8A-B662-F3BC8C549EC5}" destId="{C34DDA90-F0BD-4A6D-B8BC-EF6EC267C1C6}" srcOrd="1" destOrd="0" presId="urn:microsoft.com/office/officeart/2008/layout/NameandTitleOrganizationalChart"/>
    <dgm:cxn modelId="{F95B5C76-2780-43AA-8F29-52F1ECF79FC5}" type="presOf" srcId="{6B5C852B-2595-47E4-925B-8C0F3E3119DF}" destId="{6C750560-1C15-4251-9A83-635D0D9278EF}" srcOrd="0" destOrd="0" presId="urn:microsoft.com/office/officeart/2008/layout/NameandTitleOrganizationalChart"/>
    <dgm:cxn modelId="{C7EB8E5A-1762-490B-BEF4-D34E5CE6FB0F}" srcId="{D1E0FD07-BFE4-4886-837B-9F9D80D4EC02}" destId="{CADC7D5A-7549-4229-B2B5-D763578EF9C9}" srcOrd="1" destOrd="0" parTransId="{EDBDDF54-161C-4594-BCD0-FD6887A99465}" sibTransId="{BF2032CA-B50B-4C3E-9C95-EAA69478D0F4}"/>
    <dgm:cxn modelId="{386ACD7A-87A8-4BD6-AAE9-DF9649581E15}" type="presOf" srcId="{6D4C2215-E6BE-4302-A329-2A9E8BDCE39E}" destId="{BAD824CB-B041-47B6-BE70-6F5315A57BE2}" srcOrd="1" destOrd="0" presId="urn:microsoft.com/office/officeart/2008/layout/NameandTitleOrganizationalChart"/>
    <dgm:cxn modelId="{A948D482-6E80-449F-936F-195CBD739133}" srcId="{C564B183-3F54-495F-A726-2E149ADBCEE8}" destId="{D1E0FD07-BFE4-4886-837B-9F9D80D4EC02}" srcOrd="0" destOrd="0" parTransId="{90929EDE-68D9-425B-8D99-CE4F9F903D65}" sibTransId="{7704C47A-FF22-496E-AE9B-AB3E5D238A64}"/>
    <dgm:cxn modelId="{9BDA6A9C-F226-4286-B8D4-7B195EEF199E}" type="presOf" srcId="{E3F5B23F-BB2E-4477-B06C-957D79718563}" destId="{077D7E48-86C8-4D6E-ACB7-EE6AC8E89B24}" srcOrd="0" destOrd="0" presId="urn:microsoft.com/office/officeart/2008/layout/NameandTitleOrganizationalChart"/>
    <dgm:cxn modelId="{055BF99F-DA33-4CDE-A4BD-87BE5183C44E}" type="presOf" srcId="{6AE45BD3-3EDF-49EC-8A6C-FEBD7A861629}" destId="{51A76450-8C60-4B7D-8A81-5F9BA817177E}" srcOrd="0" destOrd="0" presId="urn:microsoft.com/office/officeart/2008/layout/NameandTitleOrganizationalChart"/>
    <dgm:cxn modelId="{0E7A17A5-2DE9-473F-B976-ABD71E583DA8}" srcId="{D1E0FD07-BFE4-4886-837B-9F9D80D4EC02}" destId="{C9FCA5BB-66FB-492F-9CCE-B7AAE1204B1D}" srcOrd="5" destOrd="0" parTransId="{6AE45BD3-3EDF-49EC-8A6C-FEBD7A861629}" sibTransId="{21123A0D-C7BC-4774-B2DF-7A954D45F8FE}"/>
    <dgm:cxn modelId="{C8959DAA-91B6-4BF4-850B-3646A68A2686}" type="presOf" srcId="{C564B183-3F54-495F-A726-2E149ADBCEE8}" destId="{68EEDC2D-930E-4EF8-BC30-B3ACCD327A63}" srcOrd="0" destOrd="0" presId="urn:microsoft.com/office/officeart/2008/layout/NameandTitleOrganizationalChart"/>
    <dgm:cxn modelId="{88925CB5-1637-4F38-A17A-3677D59729DF}" type="presOf" srcId="{CADC7D5A-7549-4229-B2B5-D763578EF9C9}" destId="{4AF48961-E305-4882-A375-D24FF95F42D5}" srcOrd="0" destOrd="0" presId="urn:microsoft.com/office/officeart/2008/layout/NameandTitleOrganizationalChart"/>
    <dgm:cxn modelId="{B9FFF1B8-8E9E-41F0-BF66-ABB710F9D84F}" type="presOf" srcId="{BF2032CA-B50B-4C3E-9C95-EAA69478D0F4}" destId="{B9C21DE4-FBB4-432C-8674-11548A61B7C1}" srcOrd="0" destOrd="0" presId="urn:microsoft.com/office/officeart/2008/layout/NameandTitleOrganizationalChart"/>
    <dgm:cxn modelId="{1F7934C2-80B9-43CB-B475-7F9C1F7FFD42}" type="presOf" srcId="{B75A728D-35B5-406F-8F74-8388C27C63F7}" destId="{85AF2CC3-D5C9-4D17-8722-5CB989032FD5}" srcOrd="1" destOrd="0" presId="urn:microsoft.com/office/officeart/2008/layout/NameandTitleOrganizationalChart"/>
    <dgm:cxn modelId="{96279CC8-F76C-43E7-A187-3C8B395A7F9B}" type="presOf" srcId="{C9FCA5BB-66FB-492F-9CCE-B7AAE1204B1D}" destId="{EAA6D690-2710-4A6C-ADD6-B863A3BFF08D}" srcOrd="0" destOrd="0" presId="urn:microsoft.com/office/officeart/2008/layout/NameandTitleOrganizationalChart"/>
    <dgm:cxn modelId="{E69844CD-6C90-4305-9004-5330F65C2DC2}" type="presOf" srcId="{4142E419-34AF-4F81-92F0-53C73894D29A}" destId="{4EA6DB96-156B-469E-821C-EEF2268177A1}" srcOrd="0" destOrd="0" presId="urn:microsoft.com/office/officeart/2008/layout/NameandTitleOrganizationalChart"/>
    <dgm:cxn modelId="{3B9613DA-5B3F-4C4C-B413-3EAC2EDE8242}" type="presOf" srcId="{E3F5B23F-BB2E-4477-B06C-957D79718563}" destId="{CF96C2BB-CD37-4F26-8601-3641367D0124}" srcOrd="1" destOrd="0" presId="urn:microsoft.com/office/officeart/2008/layout/NameandTitleOrganizationalChart"/>
    <dgm:cxn modelId="{125037DF-EBA9-444A-BDED-C6136CF28204}" srcId="{D1E0FD07-BFE4-4886-837B-9F9D80D4EC02}" destId="{6D4C2215-E6BE-4302-A329-2A9E8BDCE39E}" srcOrd="2" destOrd="0" parTransId="{C8658BA5-D139-46E9-B670-A794EC91BD04}" sibTransId="{4BDBDF13-D2F5-425D-AFB2-F4FDD37D44ED}"/>
    <dgm:cxn modelId="{F8D14CE8-BFAF-47B3-BA51-7EA9227AC215}" type="presOf" srcId="{18342190-0A55-4A63-B279-AF0531344F15}" destId="{8E305719-6F21-4927-937D-52B72588F516}" srcOrd="0" destOrd="0" presId="urn:microsoft.com/office/officeart/2008/layout/NameandTitleOrganizationalChart"/>
    <dgm:cxn modelId="{86F026EF-5E0F-4C8E-B335-00FAEF0B9AB5}" type="presOf" srcId="{C9FCA5BB-66FB-492F-9CCE-B7AAE1204B1D}" destId="{6D821383-F8C7-4BE7-A499-75A14D3EF29D}" srcOrd="1" destOrd="0" presId="urn:microsoft.com/office/officeart/2008/layout/NameandTitleOrganizationalChart"/>
    <dgm:cxn modelId="{3A0797F1-CAB9-41EB-81F9-D39417F7421A}" type="presOf" srcId="{4BDBDF13-D2F5-425D-AFB2-F4FDD37D44ED}" destId="{6CBFB973-77C2-4FAA-B7B6-F42671DB3763}" srcOrd="0" destOrd="0" presId="urn:microsoft.com/office/officeart/2008/layout/NameandTitleOrganizationalChart"/>
    <dgm:cxn modelId="{459C5204-8CF9-432E-8554-D1C9AE5AC0FB}" type="presParOf" srcId="{68EEDC2D-930E-4EF8-BC30-B3ACCD327A63}" destId="{75FA298C-5E67-4CCD-8DA9-4189156B9B4B}" srcOrd="0" destOrd="0" presId="urn:microsoft.com/office/officeart/2008/layout/NameandTitleOrganizationalChart"/>
    <dgm:cxn modelId="{B34C4439-FE97-49CE-8DCF-F0771A0A4B18}" type="presParOf" srcId="{75FA298C-5E67-4CCD-8DA9-4189156B9B4B}" destId="{D86E2103-B6E9-4E85-B540-2A395EDDB324}" srcOrd="0" destOrd="0" presId="urn:microsoft.com/office/officeart/2008/layout/NameandTitleOrganizationalChart"/>
    <dgm:cxn modelId="{2BB98113-FDBB-4C93-B26A-973E22E7E799}" type="presParOf" srcId="{D86E2103-B6E9-4E85-B540-2A395EDDB324}" destId="{96E2E0C3-A0B9-4F21-A86E-01266F937EB0}" srcOrd="0" destOrd="0" presId="urn:microsoft.com/office/officeart/2008/layout/NameandTitleOrganizationalChart"/>
    <dgm:cxn modelId="{8007D06F-85FB-41EB-9F89-CF5669811CD7}" type="presParOf" srcId="{D86E2103-B6E9-4E85-B540-2A395EDDB324}" destId="{7EA6D285-651F-4BBD-B150-1BEC034F82D8}" srcOrd="1" destOrd="0" presId="urn:microsoft.com/office/officeart/2008/layout/NameandTitleOrganizationalChart"/>
    <dgm:cxn modelId="{94AD6F02-B7F8-48F6-B0C9-C608D46DB38D}" type="presParOf" srcId="{D86E2103-B6E9-4E85-B540-2A395EDDB324}" destId="{60173B9D-D66C-4C68-A62A-6F6373EFB1CC}" srcOrd="2" destOrd="0" presId="urn:microsoft.com/office/officeart/2008/layout/NameandTitleOrganizationalChart"/>
    <dgm:cxn modelId="{8490FE39-3A69-41AB-87EF-872243B51BE4}" type="presParOf" srcId="{75FA298C-5E67-4CCD-8DA9-4189156B9B4B}" destId="{D2166DDC-C028-444E-8AE9-826813CAC303}" srcOrd="1" destOrd="0" presId="urn:microsoft.com/office/officeart/2008/layout/NameandTitleOrganizationalChart"/>
    <dgm:cxn modelId="{F2FE64D3-9F5C-4719-9C9A-F7EF88A23468}" type="presParOf" srcId="{D2166DDC-C028-444E-8AE9-826813CAC303}" destId="{6C750560-1C15-4251-9A83-635D0D9278EF}" srcOrd="0" destOrd="0" presId="urn:microsoft.com/office/officeart/2008/layout/NameandTitleOrganizationalChart"/>
    <dgm:cxn modelId="{DC260211-58B5-4A78-92C8-57D81277D108}" type="presParOf" srcId="{D2166DDC-C028-444E-8AE9-826813CAC303}" destId="{665B55F4-C015-4CB4-91CD-B1F17DDD0A23}" srcOrd="1" destOrd="0" presId="urn:microsoft.com/office/officeart/2008/layout/NameandTitleOrganizationalChart"/>
    <dgm:cxn modelId="{DE762755-2A46-4843-8BE9-311AF894BD2F}" type="presParOf" srcId="{665B55F4-C015-4CB4-91CD-B1F17DDD0A23}" destId="{00EE6E1C-C401-4E67-A831-C0790FFF451C}" srcOrd="0" destOrd="0" presId="urn:microsoft.com/office/officeart/2008/layout/NameandTitleOrganizationalChart"/>
    <dgm:cxn modelId="{ABB78372-771F-41A4-A53C-80559DFCCD97}" type="presParOf" srcId="{00EE6E1C-C401-4E67-A831-C0790FFF451C}" destId="{077D7E48-86C8-4D6E-ACB7-EE6AC8E89B24}" srcOrd="0" destOrd="0" presId="urn:microsoft.com/office/officeart/2008/layout/NameandTitleOrganizationalChart"/>
    <dgm:cxn modelId="{A6BFAA9B-988C-431D-B0CF-967EF1CEED7C}" type="presParOf" srcId="{00EE6E1C-C401-4E67-A831-C0790FFF451C}" destId="{4EA6DB96-156B-469E-821C-EEF2268177A1}" srcOrd="1" destOrd="0" presId="urn:microsoft.com/office/officeart/2008/layout/NameandTitleOrganizationalChart"/>
    <dgm:cxn modelId="{E7DBBD7D-52CC-482F-8B3E-900A5550859D}" type="presParOf" srcId="{00EE6E1C-C401-4E67-A831-C0790FFF451C}" destId="{CF96C2BB-CD37-4F26-8601-3641367D0124}" srcOrd="2" destOrd="0" presId="urn:microsoft.com/office/officeart/2008/layout/NameandTitleOrganizationalChart"/>
    <dgm:cxn modelId="{13316166-FBBB-4F84-A18F-17545DB3BA67}" type="presParOf" srcId="{665B55F4-C015-4CB4-91CD-B1F17DDD0A23}" destId="{B1481697-6FF2-41C8-A9DA-A7811FCDBDA5}" srcOrd="1" destOrd="0" presId="urn:microsoft.com/office/officeart/2008/layout/NameandTitleOrganizationalChart"/>
    <dgm:cxn modelId="{CB715FF9-1D23-4BD9-9F93-ACFAAE14213F}" type="presParOf" srcId="{665B55F4-C015-4CB4-91CD-B1F17DDD0A23}" destId="{19D06A31-6EB2-4139-86E6-C4E21870A242}" srcOrd="2" destOrd="0" presId="urn:microsoft.com/office/officeart/2008/layout/NameandTitleOrganizationalChart"/>
    <dgm:cxn modelId="{337767A1-59B7-4888-9820-88858E448110}" type="presParOf" srcId="{D2166DDC-C028-444E-8AE9-826813CAC303}" destId="{C6B42E50-A8A9-40B4-AF07-A18DE86CEBAF}" srcOrd="2" destOrd="0" presId="urn:microsoft.com/office/officeart/2008/layout/NameandTitleOrganizationalChart"/>
    <dgm:cxn modelId="{C7A29AE5-9E7B-4DA4-BDB2-A8EC21D64F46}" type="presParOf" srcId="{D2166DDC-C028-444E-8AE9-826813CAC303}" destId="{8DA855DE-AEF8-4818-BF5F-0C73ABA730E9}" srcOrd="3" destOrd="0" presId="urn:microsoft.com/office/officeart/2008/layout/NameandTitleOrganizationalChart"/>
    <dgm:cxn modelId="{5D6DEC30-9CD1-441F-B43B-F4A683224293}" type="presParOf" srcId="{8DA855DE-AEF8-4818-BF5F-0C73ABA730E9}" destId="{487C1566-136B-4924-AFDD-ADB6BD8E1E13}" srcOrd="0" destOrd="0" presId="urn:microsoft.com/office/officeart/2008/layout/NameandTitleOrganizationalChart"/>
    <dgm:cxn modelId="{943CFCE1-7965-4733-BBF2-B8AC3B149404}" type="presParOf" srcId="{487C1566-136B-4924-AFDD-ADB6BD8E1E13}" destId="{4AF48961-E305-4882-A375-D24FF95F42D5}" srcOrd="0" destOrd="0" presId="urn:microsoft.com/office/officeart/2008/layout/NameandTitleOrganizationalChart"/>
    <dgm:cxn modelId="{16CC6C3B-9273-4ADF-9956-59D5D9DE48B0}" type="presParOf" srcId="{487C1566-136B-4924-AFDD-ADB6BD8E1E13}" destId="{B9C21DE4-FBB4-432C-8674-11548A61B7C1}" srcOrd="1" destOrd="0" presId="urn:microsoft.com/office/officeart/2008/layout/NameandTitleOrganizationalChart"/>
    <dgm:cxn modelId="{754C3E65-4753-4EA3-A1D7-60D2276F3CAD}" type="presParOf" srcId="{487C1566-136B-4924-AFDD-ADB6BD8E1E13}" destId="{D8072D46-0B31-48DE-88DF-C40943A982A4}" srcOrd="2" destOrd="0" presId="urn:microsoft.com/office/officeart/2008/layout/NameandTitleOrganizationalChart"/>
    <dgm:cxn modelId="{C7114B08-738E-4F06-94E0-62A4AEA9DE2A}" type="presParOf" srcId="{8DA855DE-AEF8-4818-BF5F-0C73ABA730E9}" destId="{2F0524C3-8027-4B33-910A-CC09A8C99A29}" srcOrd="1" destOrd="0" presId="urn:microsoft.com/office/officeart/2008/layout/NameandTitleOrganizationalChart"/>
    <dgm:cxn modelId="{6748B271-4376-46B9-8778-FEB65741CEE8}" type="presParOf" srcId="{8DA855DE-AEF8-4818-BF5F-0C73ABA730E9}" destId="{08EABB19-66F1-40BF-BFF9-141AA7F4CC94}" srcOrd="2" destOrd="0" presId="urn:microsoft.com/office/officeart/2008/layout/NameandTitleOrganizationalChart"/>
    <dgm:cxn modelId="{D242A986-A82E-4064-9E00-C905C760AAD1}" type="presParOf" srcId="{D2166DDC-C028-444E-8AE9-826813CAC303}" destId="{C98129C1-877D-4F11-80B0-C3E95D66C8C3}" srcOrd="4" destOrd="0" presId="urn:microsoft.com/office/officeart/2008/layout/NameandTitleOrganizationalChart"/>
    <dgm:cxn modelId="{A0234BDF-317F-43FC-B7A4-AD56F9B947A8}" type="presParOf" srcId="{D2166DDC-C028-444E-8AE9-826813CAC303}" destId="{24362056-EFB0-40A1-A9DB-4EAD7E3F7FD4}" srcOrd="5" destOrd="0" presId="urn:microsoft.com/office/officeart/2008/layout/NameandTitleOrganizationalChart"/>
    <dgm:cxn modelId="{43CA10A0-EFEA-47E4-A4BA-FDFD65E45A86}" type="presParOf" srcId="{24362056-EFB0-40A1-A9DB-4EAD7E3F7FD4}" destId="{430B25F2-8BD3-4D2D-814A-7E5F1E4AFBFE}" srcOrd="0" destOrd="0" presId="urn:microsoft.com/office/officeart/2008/layout/NameandTitleOrganizationalChart"/>
    <dgm:cxn modelId="{761908F7-1AAE-4E4E-8080-C318F5FE3876}" type="presParOf" srcId="{430B25F2-8BD3-4D2D-814A-7E5F1E4AFBFE}" destId="{7B14DCAA-6C9D-47E9-A9DB-386A50804E1F}" srcOrd="0" destOrd="0" presId="urn:microsoft.com/office/officeart/2008/layout/NameandTitleOrganizationalChart"/>
    <dgm:cxn modelId="{8DFDA7ED-C345-4158-B5E7-6F271A966978}" type="presParOf" srcId="{430B25F2-8BD3-4D2D-814A-7E5F1E4AFBFE}" destId="{6CBFB973-77C2-4FAA-B7B6-F42671DB3763}" srcOrd="1" destOrd="0" presId="urn:microsoft.com/office/officeart/2008/layout/NameandTitleOrganizationalChart"/>
    <dgm:cxn modelId="{053F4926-18D8-46D3-9C7C-25518CD07F20}" type="presParOf" srcId="{430B25F2-8BD3-4D2D-814A-7E5F1E4AFBFE}" destId="{BAD824CB-B041-47B6-BE70-6F5315A57BE2}" srcOrd="2" destOrd="0" presId="urn:microsoft.com/office/officeart/2008/layout/NameandTitleOrganizationalChart"/>
    <dgm:cxn modelId="{CC264415-5CAE-4B35-BFFD-4326FFAA5CC9}" type="presParOf" srcId="{24362056-EFB0-40A1-A9DB-4EAD7E3F7FD4}" destId="{88F545B5-BC48-430F-8E10-EA0CF5F745FE}" srcOrd="1" destOrd="0" presId="urn:microsoft.com/office/officeart/2008/layout/NameandTitleOrganizationalChart"/>
    <dgm:cxn modelId="{15DB5C40-55FC-413E-9AB8-6B764A5F0795}" type="presParOf" srcId="{24362056-EFB0-40A1-A9DB-4EAD7E3F7FD4}" destId="{E545D2B5-FC15-4833-8473-6CEBDA5DACBF}" srcOrd="2" destOrd="0" presId="urn:microsoft.com/office/officeart/2008/layout/NameandTitleOrganizationalChart"/>
    <dgm:cxn modelId="{C3F6A63D-32B1-459F-A70F-8A7167A16C37}" type="presParOf" srcId="{D2166DDC-C028-444E-8AE9-826813CAC303}" destId="{B0F0224B-164A-431F-B347-A75791037612}" srcOrd="6" destOrd="0" presId="urn:microsoft.com/office/officeart/2008/layout/NameandTitleOrganizationalChart"/>
    <dgm:cxn modelId="{9F9CE227-8AB1-4DBF-A4F9-6D0CCCF61233}" type="presParOf" srcId="{D2166DDC-C028-444E-8AE9-826813CAC303}" destId="{3E3101CD-98BB-4B59-BBCE-A5B3CA13C86C}" srcOrd="7" destOrd="0" presId="urn:microsoft.com/office/officeart/2008/layout/NameandTitleOrganizationalChart"/>
    <dgm:cxn modelId="{A5ED8B88-FD95-49B0-9F70-18B48E034DED}" type="presParOf" srcId="{3E3101CD-98BB-4B59-BBCE-A5B3CA13C86C}" destId="{9EE85A1B-5C9B-425F-8B37-E412D3554722}" srcOrd="0" destOrd="0" presId="urn:microsoft.com/office/officeart/2008/layout/NameandTitleOrganizationalChart"/>
    <dgm:cxn modelId="{FA4283D5-D6D8-469B-90E5-0127BF6A0DAB}" type="presParOf" srcId="{9EE85A1B-5C9B-425F-8B37-E412D3554722}" destId="{88FBD0B6-60CA-49EF-9FA5-FEE1B323AF62}" srcOrd="0" destOrd="0" presId="urn:microsoft.com/office/officeart/2008/layout/NameandTitleOrganizationalChart"/>
    <dgm:cxn modelId="{434C3134-A14F-4C9B-8DD7-169FA1CD63B1}" type="presParOf" srcId="{9EE85A1B-5C9B-425F-8B37-E412D3554722}" destId="{8E305719-6F21-4927-937D-52B72588F516}" srcOrd="1" destOrd="0" presId="urn:microsoft.com/office/officeart/2008/layout/NameandTitleOrganizationalChart"/>
    <dgm:cxn modelId="{6D5CBDA4-F514-4A14-96FF-A3C8066C8CBA}" type="presParOf" srcId="{9EE85A1B-5C9B-425F-8B37-E412D3554722}" destId="{7D9F90F1-E316-44C1-B0DF-9A131914499A}" srcOrd="2" destOrd="0" presId="urn:microsoft.com/office/officeart/2008/layout/NameandTitleOrganizationalChart"/>
    <dgm:cxn modelId="{C9BC63B8-FDCD-4770-A117-B338EAD57D1D}" type="presParOf" srcId="{3E3101CD-98BB-4B59-BBCE-A5B3CA13C86C}" destId="{2A30672F-EF62-488C-893B-8242C2B00A8D}" srcOrd="1" destOrd="0" presId="urn:microsoft.com/office/officeart/2008/layout/NameandTitleOrganizationalChart"/>
    <dgm:cxn modelId="{5542714C-B462-49B9-B4F1-FD5714A9559D}" type="presParOf" srcId="{3E3101CD-98BB-4B59-BBCE-A5B3CA13C86C}" destId="{8DC0526E-E506-4D79-B25C-31974A85E0D4}" srcOrd="2" destOrd="0" presId="urn:microsoft.com/office/officeart/2008/layout/NameandTitleOrganizationalChart"/>
    <dgm:cxn modelId="{1F78B345-A678-4693-A3F0-DADB75440CB3}" type="presParOf" srcId="{D2166DDC-C028-444E-8AE9-826813CAC303}" destId="{E1130370-1E5D-481F-90C6-FF7C55BC5FC3}" srcOrd="8" destOrd="0" presId="urn:microsoft.com/office/officeart/2008/layout/NameandTitleOrganizationalChart"/>
    <dgm:cxn modelId="{90B33543-FFA2-4FFA-8220-3F16DDAE9CBD}" type="presParOf" srcId="{D2166DDC-C028-444E-8AE9-826813CAC303}" destId="{3DB63CBB-803B-4164-95A1-13874DB473D6}" srcOrd="9" destOrd="0" presId="urn:microsoft.com/office/officeart/2008/layout/NameandTitleOrganizationalChart"/>
    <dgm:cxn modelId="{761FDED4-C12E-4A3D-A6B6-B8FA9696D1C6}" type="presParOf" srcId="{3DB63CBB-803B-4164-95A1-13874DB473D6}" destId="{35E783C8-41EA-48CA-A775-58FC7862E92E}" srcOrd="0" destOrd="0" presId="urn:microsoft.com/office/officeart/2008/layout/NameandTitleOrganizationalChart"/>
    <dgm:cxn modelId="{07375E56-D36E-43AC-AC76-CED766910EFF}" type="presParOf" srcId="{35E783C8-41EA-48CA-A775-58FC7862E92E}" destId="{1101459B-DCE3-4349-888E-93550A461F18}" srcOrd="0" destOrd="0" presId="urn:microsoft.com/office/officeart/2008/layout/NameandTitleOrganizationalChart"/>
    <dgm:cxn modelId="{B5DA65E6-D743-4C1F-A2D1-84C0426070E9}" type="presParOf" srcId="{35E783C8-41EA-48CA-A775-58FC7862E92E}" destId="{EC114E29-CAFB-4CB3-8548-BA4C22BE2F6A}" srcOrd="1" destOrd="0" presId="urn:microsoft.com/office/officeart/2008/layout/NameandTitleOrganizationalChart"/>
    <dgm:cxn modelId="{E65FDCFD-2784-4B42-8AFB-2B1720CB02AD}" type="presParOf" srcId="{35E783C8-41EA-48CA-A775-58FC7862E92E}" destId="{C34DDA90-F0BD-4A6D-B8BC-EF6EC267C1C6}" srcOrd="2" destOrd="0" presId="urn:microsoft.com/office/officeart/2008/layout/NameandTitleOrganizationalChart"/>
    <dgm:cxn modelId="{A20FB950-F183-4A2E-B962-73F8A347DBD2}" type="presParOf" srcId="{3DB63CBB-803B-4164-95A1-13874DB473D6}" destId="{23980925-F21D-4D50-9128-17253C7E98BC}" srcOrd="1" destOrd="0" presId="urn:microsoft.com/office/officeart/2008/layout/NameandTitleOrganizationalChart"/>
    <dgm:cxn modelId="{C2B179E9-503F-46CB-884D-91475E881CBF}" type="presParOf" srcId="{3DB63CBB-803B-4164-95A1-13874DB473D6}" destId="{D98E713A-E79D-46F1-B35B-F0E410E88C8A}" srcOrd="2" destOrd="0" presId="urn:microsoft.com/office/officeart/2008/layout/NameandTitleOrganizationalChart"/>
    <dgm:cxn modelId="{7538269D-2541-4643-B2D7-E379A3ADCE0F}" type="presParOf" srcId="{D2166DDC-C028-444E-8AE9-826813CAC303}" destId="{51A76450-8C60-4B7D-8A81-5F9BA817177E}" srcOrd="10" destOrd="0" presId="urn:microsoft.com/office/officeart/2008/layout/NameandTitleOrganizationalChart"/>
    <dgm:cxn modelId="{105FED32-1AD3-4D07-89C3-410E87C9852A}" type="presParOf" srcId="{D2166DDC-C028-444E-8AE9-826813CAC303}" destId="{0CACB33F-BB3E-42B8-82CE-D8BDDE713D1D}" srcOrd="11" destOrd="0" presId="urn:microsoft.com/office/officeart/2008/layout/NameandTitleOrganizationalChart"/>
    <dgm:cxn modelId="{1AB5CD34-91F8-4DF3-A5F7-D9FA45CBE0C8}" type="presParOf" srcId="{0CACB33F-BB3E-42B8-82CE-D8BDDE713D1D}" destId="{719F0044-BF97-4683-B3AA-8D66B4D9182A}" srcOrd="0" destOrd="0" presId="urn:microsoft.com/office/officeart/2008/layout/NameandTitleOrganizationalChart"/>
    <dgm:cxn modelId="{4B9705AA-A658-4BB9-AC45-1FCF28A12949}" type="presParOf" srcId="{719F0044-BF97-4683-B3AA-8D66B4D9182A}" destId="{EAA6D690-2710-4A6C-ADD6-B863A3BFF08D}" srcOrd="0" destOrd="0" presId="urn:microsoft.com/office/officeart/2008/layout/NameandTitleOrganizationalChart"/>
    <dgm:cxn modelId="{DC5E5289-9687-4E8F-BD48-78D802991370}" type="presParOf" srcId="{719F0044-BF97-4683-B3AA-8D66B4D9182A}" destId="{03A6C671-0978-4786-9AFA-B744F476A3A9}" srcOrd="1" destOrd="0" presId="urn:microsoft.com/office/officeart/2008/layout/NameandTitleOrganizationalChart"/>
    <dgm:cxn modelId="{0F2B5FBF-38B3-4A14-A42D-75A92CCEC8AE}" type="presParOf" srcId="{719F0044-BF97-4683-B3AA-8D66B4D9182A}" destId="{6D821383-F8C7-4BE7-A499-75A14D3EF29D}" srcOrd="2" destOrd="0" presId="urn:microsoft.com/office/officeart/2008/layout/NameandTitleOrganizationalChart"/>
    <dgm:cxn modelId="{5240F8DD-BBFF-42F3-AA8D-F5D3324C3A25}" type="presParOf" srcId="{0CACB33F-BB3E-42B8-82CE-D8BDDE713D1D}" destId="{450AE08A-4C5C-4219-BE4E-D4EA0CFE7BE9}" srcOrd="1" destOrd="0" presId="urn:microsoft.com/office/officeart/2008/layout/NameandTitleOrganizationalChart"/>
    <dgm:cxn modelId="{375D621B-221E-4B46-A1DE-2567655201E9}" type="presParOf" srcId="{0CACB33F-BB3E-42B8-82CE-D8BDDE713D1D}" destId="{60D8B1EA-FF9E-497B-B6F6-7FB2AAA23260}" srcOrd="2" destOrd="0" presId="urn:microsoft.com/office/officeart/2008/layout/NameandTitleOrganizationalChart"/>
    <dgm:cxn modelId="{66095739-C895-4147-B581-85B9B130D15A}" type="presParOf" srcId="{D2166DDC-C028-444E-8AE9-826813CAC303}" destId="{0C1BFF32-EE90-4668-8193-83BBAD279BC6}" srcOrd="12" destOrd="0" presId="urn:microsoft.com/office/officeart/2008/layout/NameandTitleOrganizationalChart"/>
    <dgm:cxn modelId="{949901F5-B7CA-4248-BCC8-63B8D0CDAB44}" type="presParOf" srcId="{D2166DDC-C028-444E-8AE9-826813CAC303}" destId="{3B60F74E-6009-4282-8E7D-91A1A4015B27}" srcOrd="13" destOrd="0" presId="urn:microsoft.com/office/officeart/2008/layout/NameandTitleOrganizationalChart"/>
    <dgm:cxn modelId="{FB8FED81-7B17-4024-924D-6196FC7418E6}" type="presParOf" srcId="{3B60F74E-6009-4282-8E7D-91A1A4015B27}" destId="{7ACD3D5A-6BF1-4CF5-94C6-1D5F03F9FC7F}" srcOrd="0" destOrd="0" presId="urn:microsoft.com/office/officeart/2008/layout/NameandTitleOrganizationalChart"/>
    <dgm:cxn modelId="{D7E4405C-8B8A-417E-9E8C-2431FB11F8AE}" type="presParOf" srcId="{7ACD3D5A-6BF1-4CF5-94C6-1D5F03F9FC7F}" destId="{EA198EF8-739C-48A1-94CB-C7E258977A9F}" srcOrd="0" destOrd="0" presId="urn:microsoft.com/office/officeart/2008/layout/NameandTitleOrganizationalChart"/>
    <dgm:cxn modelId="{7A177580-E5B0-44B5-9824-907D6AE0AE7E}" type="presParOf" srcId="{7ACD3D5A-6BF1-4CF5-94C6-1D5F03F9FC7F}" destId="{1527EF51-7EBB-427C-9E78-BF22C8402B42}" srcOrd="1" destOrd="0" presId="urn:microsoft.com/office/officeart/2008/layout/NameandTitleOrganizationalChart"/>
    <dgm:cxn modelId="{6DFE114A-0507-460C-8204-404CFE05F1D7}" type="presParOf" srcId="{7ACD3D5A-6BF1-4CF5-94C6-1D5F03F9FC7F}" destId="{85AF2CC3-D5C9-4D17-8722-5CB989032FD5}" srcOrd="2" destOrd="0" presId="urn:microsoft.com/office/officeart/2008/layout/NameandTitleOrganizationalChart"/>
    <dgm:cxn modelId="{583E5F4C-41A6-41BF-A2F2-DA3F00E748B9}" type="presParOf" srcId="{3B60F74E-6009-4282-8E7D-91A1A4015B27}" destId="{ED3831BB-B989-4185-B0C7-E9F178E2CA6F}" srcOrd="1" destOrd="0" presId="urn:microsoft.com/office/officeart/2008/layout/NameandTitleOrganizationalChart"/>
    <dgm:cxn modelId="{DD9F679A-98FE-4147-9B3D-8B7D2DE0415A}" type="presParOf" srcId="{3B60F74E-6009-4282-8E7D-91A1A4015B27}" destId="{E33A3CFB-67B5-47B9-8EC8-051531FF4EB6}" srcOrd="2" destOrd="0" presId="urn:microsoft.com/office/officeart/2008/layout/NameandTitleOrganizationalChart"/>
    <dgm:cxn modelId="{3F503077-78F8-4608-AE5F-2B33811C845E}" type="presParOf" srcId="{75FA298C-5E67-4CCD-8DA9-4189156B9B4B}" destId="{7848EF01-2D8A-47AB-930A-F305731CF1D7}"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BFF32-EE90-4668-8193-83BBAD279BC6}">
      <dsp:nvSpPr>
        <dsp:cNvPr id="0" name=""/>
        <dsp:cNvSpPr/>
      </dsp:nvSpPr>
      <dsp:spPr>
        <a:xfrm>
          <a:off x="5099364" y="1942785"/>
          <a:ext cx="4471484" cy="628058"/>
        </a:xfrm>
        <a:custGeom>
          <a:avLst/>
          <a:gdLst/>
          <a:ahLst/>
          <a:cxnLst/>
          <a:rect l="0" t="0" r="0" b="0"/>
          <a:pathLst>
            <a:path>
              <a:moveTo>
                <a:pt x="0" y="0"/>
              </a:moveTo>
              <a:lnTo>
                <a:pt x="0" y="579951"/>
              </a:lnTo>
              <a:lnTo>
                <a:pt x="4471484" y="579951"/>
              </a:lnTo>
              <a:lnTo>
                <a:pt x="4471484" y="628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76450-8C60-4B7D-8A81-5F9BA817177E}">
      <dsp:nvSpPr>
        <dsp:cNvPr id="0" name=""/>
        <dsp:cNvSpPr/>
      </dsp:nvSpPr>
      <dsp:spPr>
        <a:xfrm>
          <a:off x="5099364" y="1942785"/>
          <a:ext cx="3109742" cy="628058"/>
        </a:xfrm>
        <a:custGeom>
          <a:avLst/>
          <a:gdLst/>
          <a:ahLst/>
          <a:cxnLst/>
          <a:rect l="0" t="0" r="0" b="0"/>
          <a:pathLst>
            <a:path>
              <a:moveTo>
                <a:pt x="0" y="0"/>
              </a:moveTo>
              <a:lnTo>
                <a:pt x="0" y="579951"/>
              </a:lnTo>
              <a:lnTo>
                <a:pt x="3109742" y="579951"/>
              </a:lnTo>
              <a:lnTo>
                <a:pt x="3109742" y="628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130370-1E5D-481F-90C6-FF7C55BC5FC3}">
      <dsp:nvSpPr>
        <dsp:cNvPr id="0" name=""/>
        <dsp:cNvSpPr/>
      </dsp:nvSpPr>
      <dsp:spPr>
        <a:xfrm>
          <a:off x="5099364" y="1942785"/>
          <a:ext cx="1570452" cy="607208"/>
        </a:xfrm>
        <a:custGeom>
          <a:avLst/>
          <a:gdLst/>
          <a:ahLst/>
          <a:cxnLst/>
          <a:rect l="0" t="0" r="0" b="0"/>
          <a:pathLst>
            <a:path>
              <a:moveTo>
                <a:pt x="0" y="0"/>
              </a:moveTo>
              <a:lnTo>
                <a:pt x="0" y="559101"/>
              </a:lnTo>
              <a:lnTo>
                <a:pt x="1570452" y="559101"/>
              </a:lnTo>
              <a:lnTo>
                <a:pt x="1570452" y="6072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F0224B-164A-431F-B347-A75791037612}">
      <dsp:nvSpPr>
        <dsp:cNvPr id="0" name=""/>
        <dsp:cNvSpPr/>
      </dsp:nvSpPr>
      <dsp:spPr>
        <a:xfrm>
          <a:off x="5099364" y="1942785"/>
          <a:ext cx="147017" cy="628058"/>
        </a:xfrm>
        <a:custGeom>
          <a:avLst/>
          <a:gdLst/>
          <a:ahLst/>
          <a:cxnLst/>
          <a:rect l="0" t="0" r="0" b="0"/>
          <a:pathLst>
            <a:path>
              <a:moveTo>
                <a:pt x="0" y="0"/>
              </a:moveTo>
              <a:lnTo>
                <a:pt x="0" y="579951"/>
              </a:lnTo>
              <a:lnTo>
                <a:pt x="147017" y="579951"/>
              </a:lnTo>
              <a:lnTo>
                <a:pt x="147017" y="628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8129C1-877D-4F11-80B0-C3E95D66C8C3}">
      <dsp:nvSpPr>
        <dsp:cNvPr id="0" name=""/>
        <dsp:cNvSpPr/>
      </dsp:nvSpPr>
      <dsp:spPr>
        <a:xfrm>
          <a:off x="3865761" y="1942785"/>
          <a:ext cx="1233602" cy="628058"/>
        </a:xfrm>
        <a:custGeom>
          <a:avLst/>
          <a:gdLst/>
          <a:ahLst/>
          <a:cxnLst/>
          <a:rect l="0" t="0" r="0" b="0"/>
          <a:pathLst>
            <a:path>
              <a:moveTo>
                <a:pt x="1233602" y="0"/>
              </a:moveTo>
              <a:lnTo>
                <a:pt x="1233602" y="579951"/>
              </a:lnTo>
              <a:lnTo>
                <a:pt x="0" y="579951"/>
              </a:lnTo>
              <a:lnTo>
                <a:pt x="0" y="628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B42E50-A8A9-40B4-AF07-A18DE86CEBAF}">
      <dsp:nvSpPr>
        <dsp:cNvPr id="0" name=""/>
        <dsp:cNvSpPr/>
      </dsp:nvSpPr>
      <dsp:spPr>
        <a:xfrm>
          <a:off x="2504020" y="1942785"/>
          <a:ext cx="2595344" cy="628058"/>
        </a:xfrm>
        <a:custGeom>
          <a:avLst/>
          <a:gdLst/>
          <a:ahLst/>
          <a:cxnLst/>
          <a:rect l="0" t="0" r="0" b="0"/>
          <a:pathLst>
            <a:path>
              <a:moveTo>
                <a:pt x="2595344" y="0"/>
              </a:moveTo>
              <a:lnTo>
                <a:pt x="2595344" y="579951"/>
              </a:lnTo>
              <a:lnTo>
                <a:pt x="0" y="579951"/>
              </a:lnTo>
              <a:lnTo>
                <a:pt x="0" y="628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750560-1C15-4251-9A83-635D0D9278EF}">
      <dsp:nvSpPr>
        <dsp:cNvPr id="0" name=""/>
        <dsp:cNvSpPr/>
      </dsp:nvSpPr>
      <dsp:spPr>
        <a:xfrm>
          <a:off x="944810" y="1942785"/>
          <a:ext cx="4154554" cy="628058"/>
        </a:xfrm>
        <a:custGeom>
          <a:avLst/>
          <a:gdLst/>
          <a:ahLst/>
          <a:cxnLst/>
          <a:rect l="0" t="0" r="0" b="0"/>
          <a:pathLst>
            <a:path>
              <a:moveTo>
                <a:pt x="4154554" y="0"/>
              </a:moveTo>
              <a:lnTo>
                <a:pt x="4154554" y="579951"/>
              </a:lnTo>
              <a:lnTo>
                <a:pt x="0" y="579951"/>
              </a:lnTo>
              <a:lnTo>
                <a:pt x="0" y="6280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E2E0C3-A0B9-4F21-A86E-01266F937EB0}">
      <dsp:nvSpPr>
        <dsp:cNvPr id="0" name=""/>
        <dsp:cNvSpPr/>
      </dsp:nvSpPr>
      <dsp:spPr>
        <a:xfrm>
          <a:off x="3911024" y="240782"/>
          <a:ext cx="2376680" cy="1702003"/>
        </a:xfrm>
        <a:prstGeom prst="rect">
          <a:avLst/>
        </a:prstGeom>
        <a:solidFill>
          <a:srgbClr val="0052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9093"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Source Sans Pro" panose="020B0503030403020204" pitchFamily="34" charset="0"/>
              <a:ea typeface="Source Sans Pro" panose="020B0503030403020204" pitchFamily="34" charset="0"/>
            </a:rPr>
            <a:t>HMA</a:t>
          </a:r>
        </a:p>
      </dsp:txBody>
      <dsp:txXfrm>
        <a:off x="3911024" y="240782"/>
        <a:ext cx="2376680" cy="1702003"/>
      </dsp:txXfrm>
    </dsp:sp>
    <dsp:sp modelId="{7EA6D285-651F-4BBD-B150-1BEC034F82D8}">
      <dsp:nvSpPr>
        <dsp:cNvPr id="0" name=""/>
        <dsp:cNvSpPr/>
      </dsp:nvSpPr>
      <dsp:spPr>
        <a:xfrm>
          <a:off x="3769648" y="1891281"/>
          <a:ext cx="2611794" cy="403403"/>
        </a:xfrm>
        <a:prstGeom prst="rect">
          <a:avLst/>
        </a:prstGeom>
        <a:solidFill>
          <a:schemeClr val="lt1">
            <a:alpha val="90000"/>
            <a:hueOff val="0"/>
            <a:satOff val="0"/>
            <a:lumOff val="0"/>
            <a:alphaOff val="0"/>
          </a:schemeClr>
        </a:solidFill>
        <a:ln w="25400" cap="flat" cmpd="sng" algn="ctr">
          <a:solidFill>
            <a:srgbClr val="005188"/>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ource Sans Pro" panose="020B0503030403020204" pitchFamily="34" charset="0"/>
              <a:ea typeface="Source Sans Pro" panose="020B0503030403020204" pitchFamily="34" charset="0"/>
            </a:rPr>
            <a:t>Hazard Mitigation Assistance </a:t>
          </a:r>
        </a:p>
      </dsp:txBody>
      <dsp:txXfrm>
        <a:off x="3769648" y="1891281"/>
        <a:ext cx="2611794" cy="403403"/>
      </dsp:txXfrm>
    </dsp:sp>
    <dsp:sp modelId="{077D7E48-86C8-4D6E-ACB7-EE6AC8E89B24}">
      <dsp:nvSpPr>
        <dsp:cNvPr id="0" name=""/>
        <dsp:cNvSpPr/>
      </dsp:nvSpPr>
      <dsp:spPr>
        <a:xfrm>
          <a:off x="114577" y="2570843"/>
          <a:ext cx="1660465" cy="1142302"/>
        </a:xfrm>
        <a:prstGeom prst="rect">
          <a:avLst/>
        </a:prstGeom>
        <a:solidFill>
          <a:srgbClr val="0078AE">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14416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Source Sans Pro" panose="020B0503030403020204" pitchFamily="34" charset="0"/>
              <a:ea typeface="Source Sans Pro" panose="020B0503030403020204" pitchFamily="34" charset="0"/>
              <a:cs typeface="+mn-cs"/>
            </a:rPr>
            <a:t>HMGP</a:t>
          </a:r>
        </a:p>
      </dsp:txBody>
      <dsp:txXfrm>
        <a:off x="114577" y="2570843"/>
        <a:ext cx="1660465" cy="1142302"/>
      </dsp:txXfrm>
    </dsp:sp>
    <dsp:sp modelId="{4EA6DB96-156B-469E-821C-EEF2268177A1}">
      <dsp:nvSpPr>
        <dsp:cNvPr id="0" name=""/>
        <dsp:cNvSpPr/>
      </dsp:nvSpPr>
      <dsp:spPr>
        <a:xfrm>
          <a:off x="450452" y="3336602"/>
          <a:ext cx="1071040" cy="1019438"/>
        </a:xfrm>
        <a:prstGeom prst="rect">
          <a:avLst/>
        </a:prstGeom>
        <a:solidFill>
          <a:schemeClr val="lt1">
            <a:alpha val="9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Source Sans Pro" panose="020B0503030403020204" pitchFamily="34" charset="0"/>
              <a:ea typeface="Source Sans Pro" panose="020B0503030403020204" pitchFamily="34" charset="0"/>
            </a:rPr>
            <a:t>Hazard Mitigation Grant Program </a:t>
          </a:r>
        </a:p>
      </dsp:txBody>
      <dsp:txXfrm>
        <a:off x="450452" y="3336602"/>
        <a:ext cx="1071040" cy="1019438"/>
      </dsp:txXfrm>
    </dsp:sp>
    <dsp:sp modelId="{4AF48961-E305-4882-A375-D24FF95F42D5}">
      <dsp:nvSpPr>
        <dsp:cNvPr id="0" name=""/>
        <dsp:cNvSpPr/>
      </dsp:nvSpPr>
      <dsp:spPr>
        <a:xfrm>
          <a:off x="1871256" y="2570843"/>
          <a:ext cx="1265528" cy="11423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909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ource Sans Pro" panose="020B0503030403020204" pitchFamily="34" charset="0"/>
              <a:ea typeface="Source Sans Pro" panose="020B0503030403020204" pitchFamily="34" charset="0"/>
            </a:rPr>
            <a:t>FMA</a:t>
          </a:r>
        </a:p>
      </dsp:txBody>
      <dsp:txXfrm>
        <a:off x="1871256" y="2570843"/>
        <a:ext cx="1265528" cy="1142302"/>
      </dsp:txXfrm>
    </dsp:sp>
    <dsp:sp modelId="{B9C21DE4-FBB4-432C-8674-11548A61B7C1}">
      <dsp:nvSpPr>
        <dsp:cNvPr id="0" name=""/>
        <dsp:cNvSpPr/>
      </dsp:nvSpPr>
      <dsp:spPr>
        <a:xfrm>
          <a:off x="2009662" y="3333454"/>
          <a:ext cx="1071040" cy="102573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Source Sans Pro" panose="020B0503030403020204" pitchFamily="34" charset="0"/>
              <a:ea typeface="Source Sans Pro" panose="020B0503030403020204" pitchFamily="34" charset="0"/>
            </a:rPr>
            <a:t>Flood Mitigation Assistance </a:t>
          </a:r>
        </a:p>
      </dsp:txBody>
      <dsp:txXfrm>
        <a:off x="2009662" y="3333454"/>
        <a:ext cx="1071040" cy="1025732"/>
      </dsp:txXfrm>
    </dsp:sp>
    <dsp:sp modelId="{7B14DCAA-6C9D-47E9-A9DB-386A50804E1F}">
      <dsp:nvSpPr>
        <dsp:cNvPr id="0" name=""/>
        <dsp:cNvSpPr/>
      </dsp:nvSpPr>
      <dsp:spPr>
        <a:xfrm>
          <a:off x="3232997" y="2570843"/>
          <a:ext cx="1265528" cy="11423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909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ource Sans Pro" panose="020B0503030403020204" pitchFamily="34" charset="0"/>
              <a:ea typeface="Source Sans Pro" panose="020B0503030403020204" pitchFamily="34" charset="0"/>
            </a:rPr>
            <a:t>HMGP-PF</a:t>
          </a:r>
        </a:p>
      </dsp:txBody>
      <dsp:txXfrm>
        <a:off x="3232997" y="2570843"/>
        <a:ext cx="1265528" cy="1142302"/>
      </dsp:txXfrm>
    </dsp:sp>
    <dsp:sp modelId="{6CBFB973-77C2-4FAA-B7B6-F42671DB3763}">
      <dsp:nvSpPr>
        <dsp:cNvPr id="0" name=""/>
        <dsp:cNvSpPr/>
      </dsp:nvSpPr>
      <dsp:spPr>
        <a:xfrm>
          <a:off x="3371404" y="3341810"/>
          <a:ext cx="1071040" cy="101313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Source Sans Pro" panose="020B0503030403020204" pitchFamily="34" charset="0"/>
              <a:ea typeface="Source Sans Pro" panose="020B0503030403020204" pitchFamily="34" charset="0"/>
            </a:rPr>
            <a:t>HMGP-Post Fire</a:t>
          </a:r>
        </a:p>
      </dsp:txBody>
      <dsp:txXfrm>
        <a:off x="3371404" y="3341810"/>
        <a:ext cx="1071040" cy="1013134"/>
      </dsp:txXfrm>
    </dsp:sp>
    <dsp:sp modelId="{88FBD0B6-60CA-49EF-9FA5-FEE1B323AF62}">
      <dsp:nvSpPr>
        <dsp:cNvPr id="0" name=""/>
        <dsp:cNvSpPr/>
      </dsp:nvSpPr>
      <dsp:spPr>
        <a:xfrm>
          <a:off x="4613617" y="2570843"/>
          <a:ext cx="1265528" cy="11423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909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ource Sans Pro" panose="020B0503030403020204" pitchFamily="34" charset="0"/>
              <a:ea typeface="Source Sans Pro" panose="020B0503030403020204" pitchFamily="34" charset="0"/>
            </a:rPr>
            <a:t>BRIC</a:t>
          </a:r>
        </a:p>
      </dsp:txBody>
      <dsp:txXfrm>
        <a:off x="4613617" y="2570843"/>
        <a:ext cx="1265528" cy="1142302"/>
      </dsp:txXfrm>
    </dsp:sp>
    <dsp:sp modelId="{8E305719-6F21-4927-937D-52B72588F516}">
      <dsp:nvSpPr>
        <dsp:cNvPr id="0" name=""/>
        <dsp:cNvSpPr/>
      </dsp:nvSpPr>
      <dsp:spPr>
        <a:xfrm>
          <a:off x="4576171" y="3339754"/>
          <a:ext cx="1422746" cy="101313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Source Sans Pro" panose="020B0503030403020204" pitchFamily="34" charset="0"/>
              <a:ea typeface="Source Sans Pro" panose="020B0503030403020204" pitchFamily="34" charset="0"/>
            </a:rPr>
            <a:t>Building Resilient Infrastructure &amp; Communities</a:t>
          </a:r>
        </a:p>
      </dsp:txBody>
      <dsp:txXfrm>
        <a:off x="4576171" y="3339754"/>
        <a:ext cx="1422746" cy="1013132"/>
      </dsp:txXfrm>
    </dsp:sp>
    <dsp:sp modelId="{1101459B-DCE3-4349-888E-93550A461F18}">
      <dsp:nvSpPr>
        <dsp:cNvPr id="0" name=""/>
        <dsp:cNvSpPr/>
      </dsp:nvSpPr>
      <dsp:spPr>
        <a:xfrm>
          <a:off x="6037052" y="2549993"/>
          <a:ext cx="1265528" cy="11423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909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ource Sans Pro" panose="020B0503030403020204" pitchFamily="34" charset="0"/>
              <a:ea typeface="Source Sans Pro" panose="020B0503030403020204" pitchFamily="34" charset="0"/>
            </a:rPr>
            <a:t>STRLF</a:t>
          </a:r>
        </a:p>
      </dsp:txBody>
      <dsp:txXfrm>
        <a:off x="6037052" y="2549993"/>
        <a:ext cx="1265528" cy="1142302"/>
      </dsp:txXfrm>
    </dsp:sp>
    <dsp:sp modelId="{EC114E29-CAFB-4CB3-8548-BA4C22BE2F6A}">
      <dsp:nvSpPr>
        <dsp:cNvPr id="0" name=""/>
        <dsp:cNvSpPr/>
      </dsp:nvSpPr>
      <dsp:spPr>
        <a:xfrm>
          <a:off x="6143413" y="3382768"/>
          <a:ext cx="1347872" cy="94653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Source Sans Pro" panose="020B0503030403020204" pitchFamily="34" charset="0"/>
              <a:ea typeface="Source Sans Pro" panose="020B0503030403020204" pitchFamily="34" charset="0"/>
            </a:rPr>
            <a:t>Safeguarding Tomorrow Revolving Loan Fund</a:t>
          </a:r>
        </a:p>
      </dsp:txBody>
      <dsp:txXfrm>
        <a:off x="6143413" y="3382768"/>
        <a:ext cx="1347872" cy="946535"/>
      </dsp:txXfrm>
    </dsp:sp>
    <dsp:sp modelId="{EAA6D690-2710-4A6C-ADD6-B863A3BFF08D}">
      <dsp:nvSpPr>
        <dsp:cNvPr id="0" name=""/>
        <dsp:cNvSpPr/>
      </dsp:nvSpPr>
      <dsp:spPr>
        <a:xfrm>
          <a:off x="7576343" y="2570843"/>
          <a:ext cx="1265528" cy="11423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909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ource Sans Pro" panose="020B0503030403020204" pitchFamily="34" charset="0"/>
              <a:ea typeface="Source Sans Pro" panose="020B0503030403020204" pitchFamily="34" charset="0"/>
            </a:rPr>
            <a:t>FMA-SC</a:t>
          </a:r>
        </a:p>
      </dsp:txBody>
      <dsp:txXfrm>
        <a:off x="7576343" y="2570843"/>
        <a:ext cx="1265528" cy="1142302"/>
      </dsp:txXfrm>
    </dsp:sp>
    <dsp:sp modelId="{03A6C671-0978-4786-9AFA-B744F476A3A9}">
      <dsp:nvSpPr>
        <dsp:cNvPr id="0" name=""/>
        <dsp:cNvSpPr/>
      </dsp:nvSpPr>
      <dsp:spPr>
        <a:xfrm>
          <a:off x="7696088" y="3354102"/>
          <a:ext cx="1071040" cy="9657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Source Sans Pro" panose="020B0503030403020204" pitchFamily="34" charset="0"/>
              <a:ea typeface="Source Sans Pro" panose="020B0503030403020204" pitchFamily="34" charset="0"/>
            </a:rPr>
            <a:t>Flood Mitigation Assistance Swift Current</a:t>
          </a:r>
        </a:p>
      </dsp:txBody>
      <dsp:txXfrm>
        <a:off x="7696088" y="3354102"/>
        <a:ext cx="1071040" cy="965775"/>
      </dsp:txXfrm>
    </dsp:sp>
    <dsp:sp modelId="{EA198EF8-739C-48A1-94CB-C7E258977A9F}">
      <dsp:nvSpPr>
        <dsp:cNvPr id="0" name=""/>
        <dsp:cNvSpPr/>
      </dsp:nvSpPr>
      <dsp:spPr>
        <a:xfrm>
          <a:off x="8938084" y="2570843"/>
          <a:ext cx="1265528" cy="11423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29093"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ource Sans Pro" panose="020B0503030403020204" pitchFamily="34" charset="0"/>
              <a:ea typeface="Source Sans Pro" panose="020B0503030403020204" pitchFamily="34" charset="0"/>
            </a:rPr>
            <a:t>BRIC-DTA</a:t>
          </a:r>
        </a:p>
      </dsp:txBody>
      <dsp:txXfrm>
        <a:off x="8938084" y="2570843"/>
        <a:ext cx="1265528" cy="1142302"/>
      </dsp:txXfrm>
    </dsp:sp>
    <dsp:sp modelId="{1527EF51-7EBB-427C-9E78-BF22C8402B42}">
      <dsp:nvSpPr>
        <dsp:cNvPr id="0" name=""/>
        <dsp:cNvSpPr/>
      </dsp:nvSpPr>
      <dsp:spPr>
        <a:xfrm>
          <a:off x="9057830" y="3457243"/>
          <a:ext cx="1071040" cy="75949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Source Sans Pro" panose="020B0503030403020204" pitchFamily="34" charset="0"/>
              <a:ea typeface="Source Sans Pro" panose="020B0503030403020204" pitchFamily="34" charset="0"/>
            </a:rPr>
            <a:t>BRIC – Direct Technical Assistance</a:t>
          </a:r>
        </a:p>
      </dsp:txBody>
      <dsp:txXfrm>
        <a:off x="9057830" y="3457243"/>
        <a:ext cx="1071040" cy="759493"/>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6FCA97C3-C405-524D-9CBE-0BC0D8901EF2}" type="datetimeFigureOut">
              <a:rPr lang="en-US" smtClean="0"/>
              <a:t>6/21/2024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9111BCE4-DA71-794C-BB20-C7FCCBD5454E}" type="datetimeFigureOut">
              <a:rPr lang="en-US" smtClean="0"/>
              <a:t>6/21/2024</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1655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27</a:t>
            </a:fld>
            <a:endParaRPr lang="en-US"/>
          </a:p>
        </p:txBody>
      </p:sp>
    </p:spTree>
    <p:extLst>
      <p:ext uri="{BB962C8B-B14F-4D97-AF65-F5344CB8AC3E}">
        <p14:creationId xmlns:p14="http://schemas.microsoft.com/office/powerpoint/2010/main" val="343258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150652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39575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295955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568628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1110555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a:p>
        </p:txBody>
      </p:sp>
    </p:spTree>
    <p:extLst>
      <p:ext uri="{BB962C8B-B14F-4D97-AF65-F5344CB8AC3E}">
        <p14:creationId xmlns:p14="http://schemas.microsoft.com/office/powerpoint/2010/main" val="69964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a:p>
        </p:txBody>
      </p:sp>
    </p:spTree>
    <p:extLst>
      <p:ext uri="{BB962C8B-B14F-4D97-AF65-F5344CB8AC3E}">
        <p14:creationId xmlns:p14="http://schemas.microsoft.com/office/powerpoint/2010/main" val="109634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3435018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endParaRPr lang="en-US" dirty="0"/>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dirty="0"/>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dirty="0"/>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www.dhs.gov/targeted-violence-and-terrorism-prevention-grant-program-applicant-resources"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fema.gov/flood-maps/cooperating-technical-partners" TargetMode="External"/><Relationship Id="rId2" Type="http://schemas.openxmlformats.org/officeDocument/2006/relationships/hyperlink" Target="https://www.fema.gov/floodplain-management/financial-help/community-assistance-program-state-support-services-element"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www.fema.gov/pdf/about/brochure.pdf" TargetMode="External"/><Relationship Id="rId5" Type="http://schemas.openxmlformats.org/officeDocument/2006/relationships/hyperlink" Target="http://www.fema.gov/about-agency"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fema.gov/emergency-managers/risk-management/dam-safety/rehabilitation-high-hazard-potential-dams" TargetMode="External"/><Relationship Id="rId2" Type="http://schemas.openxmlformats.org/officeDocument/2006/relationships/hyperlink" Target="http://www.fema.gov/emergency-managers/risk-management/dam-safety/grants" TargetMode="External"/><Relationship Id="rId1" Type="http://schemas.openxmlformats.org/officeDocument/2006/relationships/slideLayout" Target="../slideLayouts/slideLayout5.xml"/><Relationship Id="rId5" Type="http://schemas.openxmlformats.org/officeDocument/2006/relationships/hyperlink" Target="https://www.fema.gov/emergency-managers/practitioners/integrated-public-alert-warning-system/broadcasters-wireless/ngwsp" TargetMode="External"/><Relationship Id="rId4" Type="http://schemas.openxmlformats.org/officeDocument/2006/relationships/hyperlink" Target="http://www.fema.gov/emergency-managers/risk-management/earthquake/state-assistance-progra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ema.gov/grants/emergency-food-and-shelter-program" TargetMode="External"/><Relationship Id="rId2" Type="http://schemas.openxmlformats.org/officeDocument/2006/relationships/hyperlink" Target="http://www.efsp.unitedway.org/" TargetMode="External"/><Relationship Id="rId1" Type="http://schemas.openxmlformats.org/officeDocument/2006/relationships/slideLayout" Target="../slideLayouts/slideLayout5.xml"/><Relationship Id="rId4" Type="http://schemas.openxmlformats.org/officeDocument/2006/relationships/hyperlink" Target="https://www.fema.gov/grants/shelter-services-progra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hyperlink" Target="https://www.fema.gov/assistance/individual"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s://www.fema.gov/disaster/how-declared" TargetMode="External"/><Relationship Id="rId4" Type="http://schemas.openxmlformats.org/officeDocument/2006/relationships/hyperlink" Target="https://www.fema.gov/assistance/public"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hyperlink" Target="http://www.fema.gov/blog" TargetMode="External"/><Relationship Id="rId3" Type="http://schemas.openxmlformats.org/officeDocument/2006/relationships/hyperlink" Target="http://www.instagram.com/FEMA" TargetMode="External"/><Relationship Id="rId7" Type="http://schemas.openxmlformats.org/officeDocument/2006/relationships/hyperlink" Target="http://www.fema.gov/" TargetMode="External"/><Relationship Id="rId2" Type="http://schemas.openxmlformats.org/officeDocument/2006/relationships/hyperlink" Target="http://www.facebook.com/FEMA" TargetMode="External"/><Relationship Id="rId1" Type="http://schemas.openxmlformats.org/officeDocument/2006/relationships/slideLayout" Target="../slideLayouts/slideLayout5.xml"/><Relationship Id="rId6" Type="http://schemas.openxmlformats.org/officeDocument/2006/relationships/hyperlink" Target="http://www.fema.gov/mobile-app" TargetMode="External"/><Relationship Id="rId11" Type="http://schemas.openxmlformats.org/officeDocument/2006/relationships/hyperlink" Target="http://www.disasterassistance.gov/" TargetMode="External"/><Relationship Id="rId5" Type="http://schemas.openxmlformats.org/officeDocument/2006/relationships/hyperlink" Target="http://www.fema.gov/podcast" TargetMode="External"/><Relationship Id="rId10" Type="http://schemas.openxmlformats.org/officeDocument/2006/relationships/hyperlink" Target="https://www.linkedin.com/showcase/fema-region-5/" TargetMode="External"/><Relationship Id="rId4" Type="http://schemas.openxmlformats.org/officeDocument/2006/relationships/hyperlink" Target="http://www.youtube.com/FEMA" TargetMode="External"/><Relationship Id="rId9" Type="http://schemas.openxmlformats.org/officeDocument/2006/relationships/hyperlink" Target="http://www.linkedin.com/company/fem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cs typeface="Times New Roman" panose="02020603050405020304" pitchFamily="18" charset="0"/>
              </a:rPr>
              <a:t>FEMA</a:t>
            </a:r>
            <a:endParaRPr lang="en-US" b="0" dirty="0">
              <a:latin typeface="+mj-lt"/>
              <a:cs typeface="Times New Roman" panose="02020603050405020304" pitchFamily="18" charset="0"/>
            </a:endParaRPr>
          </a:p>
        </p:txBody>
      </p:sp>
      <p:sp>
        <p:nvSpPr>
          <p:cNvPr id="3" name="Text Placeholder 2"/>
          <p:cNvSpPr>
            <a:spLocks noGrp="1"/>
          </p:cNvSpPr>
          <p:nvPr>
            <p:ph type="body" sz="quarter" idx="10"/>
          </p:nvPr>
        </p:nvSpPr>
        <p:spPr>
          <a:xfrm>
            <a:off x="903688" y="2908303"/>
            <a:ext cx="10708748" cy="1148366"/>
          </a:xfrm>
        </p:spPr>
        <p:txBody>
          <a:bodyPr>
            <a:normAutofit/>
          </a:bodyPr>
          <a:lstStyle/>
          <a:p>
            <a:r>
              <a:rPr lang="en-US" sz="2400" dirty="0">
                <a:latin typeface="+mn-lt"/>
                <a:ea typeface="Open Sans" panose="020B0606030504020204" pitchFamily="34" charset="0"/>
                <a:cs typeface="Open Sans" panose="020B0606030504020204" pitchFamily="34" charset="0"/>
              </a:rPr>
              <a:t>Grants Overview | 2024</a:t>
            </a:r>
            <a:endParaRPr lang="en-US" sz="2800"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04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165" y="513039"/>
            <a:ext cx="5727290" cy="691252"/>
          </a:xfrm>
          <a:prstGeom prst="rect">
            <a:avLst/>
          </a:prstGeom>
        </p:spPr>
        <p:txBody>
          <a:bodyPr vert="horz" wrap="square" lIns="0" tIns="14007" rIns="0" bIns="0" rtlCol="0" anchor="ctr">
            <a:spAutoFit/>
          </a:bodyPr>
          <a:lstStyle/>
          <a:p>
            <a:pPr marL="11206">
              <a:spcBef>
                <a:spcPts val="110"/>
              </a:spcBef>
            </a:pPr>
            <a:r>
              <a:rPr lang="en-US" spc="4" dirty="0"/>
              <a:t>Preparedness/Prevention</a:t>
            </a:r>
            <a:br>
              <a:rPr lang="en-US" spc="4" dirty="0"/>
            </a:br>
            <a:r>
              <a:rPr lang="en-US" sz="1600" spc="4" dirty="0"/>
              <a:t>For more information, visit: www.FEMA.gov/grants/preparedness</a:t>
            </a:r>
            <a:endParaRPr dirty="0"/>
          </a:p>
        </p:txBody>
      </p:sp>
      <p:sp>
        <p:nvSpPr>
          <p:cNvPr id="3" name="object 3"/>
          <p:cNvSpPr txBox="1"/>
          <p:nvPr/>
        </p:nvSpPr>
        <p:spPr>
          <a:xfrm>
            <a:off x="738165" y="1545293"/>
            <a:ext cx="10788308" cy="4480977"/>
          </a:xfrm>
          <a:prstGeom prst="rect">
            <a:avLst/>
          </a:prstGeom>
        </p:spPr>
        <p:txBody>
          <a:bodyPr vert="horz" wrap="square" lIns="0" tIns="12326" rIns="0" bIns="0" rtlCol="0">
            <a:spAutoFit/>
          </a:bodyPr>
          <a:lstStyle/>
          <a:p>
            <a:pPr marL="177623" marR="24094" indent="-166977">
              <a:lnSpc>
                <a:spcPct val="101600"/>
              </a:lnSpc>
              <a:spcBef>
                <a:spcPts val="97"/>
              </a:spcBef>
              <a:buFont typeface="Arial"/>
              <a:buChar char="•"/>
              <a:tabLst>
                <a:tab pos="178183" algn="l"/>
              </a:tabLst>
            </a:pPr>
            <a:r>
              <a:rPr lang="en-US" sz="1600" b="1" u="sng" spc="13" dirty="0">
                <a:solidFill>
                  <a:srgbClr val="001F60"/>
                </a:solidFill>
                <a:latin typeface="Source Sans Pro" panose="020B0503030403020204" pitchFamily="34" charset="0"/>
                <a:ea typeface="Source Sans Pro" panose="020B0503030403020204" pitchFamily="34" charset="0"/>
                <a:cs typeface="Calibri"/>
              </a:rPr>
              <a:t>Nonprofit </a:t>
            </a:r>
            <a:r>
              <a:rPr lang="en-US" sz="1600" b="1" u="sng" spc="9" dirty="0">
                <a:solidFill>
                  <a:srgbClr val="001F60"/>
                </a:solidFill>
                <a:latin typeface="Source Sans Pro" panose="020B0503030403020204" pitchFamily="34" charset="0"/>
                <a:ea typeface="Source Sans Pro" panose="020B0503030403020204" pitchFamily="34" charset="0"/>
                <a:cs typeface="Calibri"/>
              </a:rPr>
              <a:t>Security </a:t>
            </a:r>
            <a:r>
              <a:rPr lang="en-US" sz="1600" b="1" u="sng" spc="4" dirty="0">
                <a:solidFill>
                  <a:srgbClr val="001F60"/>
                </a:solidFill>
                <a:latin typeface="Source Sans Pro" panose="020B0503030403020204" pitchFamily="34" charset="0"/>
                <a:ea typeface="Source Sans Pro" panose="020B0503030403020204" pitchFamily="34" charset="0"/>
                <a:cs typeface="Calibri"/>
              </a:rPr>
              <a:t>Grant Program </a:t>
            </a:r>
            <a:r>
              <a:rPr lang="en-US" sz="1600" b="1" u="sng" spc="13" dirty="0">
                <a:solidFill>
                  <a:srgbClr val="001F60"/>
                </a:solidFill>
                <a:latin typeface="Source Sans Pro" panose="020B0503030403020204" pitchFamily="34" charset="0"/>
                <a:ea typeface="Source Sans Pro" panose="020B0503030403020204" pitchFamily="34" charset="0"/>
                <a:cs typeface="Calibri"/>
              </a:rPr>
              <a:t>(NSGP)</a:t>
            </a:r>
            <a:r>
              <a:rPr lang="en-US" sz="1600" b="1" spc="13" dirty="0">
                <a:solidFill>
                  <a:srgbClr val="001F60"/>
                </a:solidFill>
                <a:latin typeface="Source Sans Pro" panose="020B0503030403020204" pitchFamily="34" charset="0"/>
                <a:ea typeface="Source Sans Pro" panose="020B0503030403020204" pitchFamily="34" charset="0"/>
                <a:cs typeface="Calibri"/>
              </a:rPr>
              <a:t>: </a:t>
            </a:r>
            <a:r>
              <a:rPr lang="en-US" sz="1600" spc="9" dirty="0">
                <a:latin typeface="Source Sans Pro" panose="020B0503030403020204" pitchFamily="34" charset="0"/>
                <a:ea typeface="Source Sans Pro" panose="020B0503030403020204" pitchFamily="34" charset="0"/>
                <a:cs typeface="Calibri"/>
              </a:rPr>
              <a:t>NSGP </a:t>
            </a:r>
            <a:r>
              <a:rPr lang="en-US" sz="1600" dirty="0">
                <a:latin typeface="Source Sans Pro" panose="020B0503030403020204" pitchFamily="34" charset="0"/>
                <a:ea typeface="Source Sans Pro" panose="020B0503030403020204" pitchFamily="34" charset="0"/>
                <a:cs typeface="Calibri"/>
              </a:rPr>
              <a:t>provides </a:t>
            </a:r>
            <a:r>
              <a:rPr lang="en-US" sz="1600" spc="4" dirty="0">
                <a:latin typeface="Source Sans Pro" panose="020B0503030403020204" pitchFamily="34" charset="0"/>
                <a:ea typeface="Source Sans Pro" panose="020B0503030403020204" pitchFamily="34" charset="0"/>
                <a:cs typeface="Calibri"/>
              </a:rPr>
              <a:t>funding in support </a:t>
            </a:r>
            <a:r>
              <a:rPr lang="en-US" sz="1600" dirty="0">
                <a:latin typeface="Source Sans Pro" panose="020B0503030403020204" pitchFamily="34" charset="0"/>
                <a:ea typeface="Source Sans Pro" panose="020B0503030403020204" pitchFamily="34" charset="0"/>
                <a:cs typeface="Calibri"/>
              </a:rPr>
              <a:t>of </a:t>
            </a:r>
            <a:r>
              <a:rPr lang="en-US" sz="1600" spc="-4" dirty="0">
                <a:latin typeface="Source Sans Pro" panose="020B0503030403020204" pitchFamily="34" charset="0"/>
                <a:ea typeface="Source Sans Pro" panose="020B0503030403020204" pitchFamily="34" charset="0"/>
                <a:cs typeface="Calibri"/>
              </a:rPr>
              <a:t>target </a:t>
            </a:r>
            <a:r>
              <a:rPr lang="en-US" sz="1600" spc="4" dirty="0">
                <a:latin typeface="Source Sans Pro" panose="020B0503030403020204" pitchFamily="34" charset="0"/>
                <a:ea typeface="Source Sans Pro" panose="020B0503030403020204" pitchFamily="34" charset="0"/>
                <a:cs typeface="Calibri"/>
              </a:rPr>
              <a:t>hardening </a:t>
            </a:r>
            <a:r>
              <a:rPr lang="en-US" sz="1600" spc="9" dirty="0">
                <a:latin typeface="Source Sans Pro" panose="020B0503030403020204" pitchFamily="34" charset="0"/>
                <a:ea typeface="Source Sans Pro" panose="020B0503030403020204" pitchFamily="34" charset="0"/>
                <a:cs typeface="Calibri"/>
              </a:rPr>
              <a:t>and other </a:t>
            </a:r>
            <a:r>
              <a:rPr lang="en-US" sz="1600" dirty="0">
                <a:latin typeface="Source Sans Pro" panose="020B0503030403020204" pitchFamily="34" charset="0"/>
                <a:ea typeface="Source Sans Pro" panose="020B0503030403020204" pitchFamily="34" charset="0"/>
                <a:cs typeface="Calibri"/>
              </a:rPr>
              <a:t>physical </a:t>
            </a:r>
            <a:r>
              <a:rPr lang="en-US" sz="1600" spc="4" dirty="0">
                <a:latin typeface="Source Sans Pro" panose="020B0503030403020204" pitchFamily="34" charset="0"/>
                <a:ea typeface="Source Sans Pro" panose="020B0503030403020204" pitchFamily="34" charset="0"/>
                <a:cs typeface="Calibri"/>
              </a:rPr>
              <a:t>security </a:t>
            </a:r>
            <a:r>
              <a:rPr lang="en-US" sz="1600" spc="9" dirty="0">
                <a:latin typeface="Source Sans Pro" panose="020B0503030403020204" pitchFamily="34" charset="0"/>
                <a:ea typeface="Source Sans Pro" panose="020B0503030403020204" pitchFamily="34" charset="0"/>
                <a:cs typeface="Calibri"/>
              </a:rPr>
              <a:t>enhancements </a:t>
            </a:r>
            <a:r>
              <a:rPr lang="en-US" sz="1600" dirty="0">
                <a:latin typeface="Source Sans Pro" panose="020B0503030403020204" pitchFamily="34" charset="0"/>
                <a:ea typeface="Source Sans Pro" panose="020B0503030403020204" pitchFamily="34" charset="0"/>
                <a:cs typeface="Calibri"/>
              </a:rPr>
              <a:t>for </a:t>
            </a:r>
            <a:r>
              <a:rPr lang="en-US" sz="1600" spc="4" dirty="0">
                <a:latin typeface="Source Sans Pro" panose="020B0503030403020204" pitchFamily="34" charset="0"/>
                <a:ea typeface="Source Sans Pro" panose="020B0503030403020204" pitchFamily="34" charset="0"/>
                <a:cs typeface="Calibri"/>
              </a:rPr>
              <a:t>nonprofit </a:t>
            </a:r>
            <a:r>
              <a:rPr lang="en-US" sz="1600" dirty="0">
                <a:latin typeface="Source Sans Pro" panose="020B0503030403020204" pitchFamily="34" charset="0"/>
                <a:ea typeface="Source Sans Pro" panose="020B0503030403020204" pitchFamily="34" charset="0"/>
                <a:cs typeface="Calibri"/>
              </a:rPr>
              <a:t>organizations </a:t>
            </a:r>
            <a:r>
              <a:rPr lang="en-US" sz="1600" spc="4" dirty="0">
                <a:latin typeface="Source Sans Pro" panose="020B0503030403020204" pitchFamily="34" charset="0"/>
                <a:ea typeface="Source Sans Pro" panose="020B0503030403020204" pitchFamily="34" charset="0"/>
                <a:cs typeface="Calibri"/>
              </a:rPr>
              <a:t>that </a:t>
            </a:r>
            <a:r>
              <a:rPr lang="en-US" sz="1600" dirty="0">
                <a:latin typeface="Source Sans Pro" panose="020B0503030403020204" pitchFamily="34" charset="0"/>
                <a:ea typeface="Source Sans Pro" panose="020B0503030403020204" pitchFamily="34" charset="0"/>
                <a:cs typeface="Calibri"/>
              </a:rPr>
              <a:t>are at </a:t>
            </a:r>
            <a:r>
              <a:rPr lang="en-US" sz="1600" spc="4" dirty="0">
                <a:latin typeface="Source Sans Pro" panose="020B0503030403020204" pitchFamily="34" charset="0"/>
                <a:ea typeface="Source Sans Pro" panose="020B0503030403020204" pitchFamily="34" charset="0"/>
                <a:cs typeface="Calibri"/>
              </a:rPr>
              <a:t>high </a:t>
            </a:r>
            <a:r>
              <a:rPr lang="en-US" sz="1600" dirty="0">
                <a:latin typeface="Source Sans Pro" panose="020B0503030403020204" pitchFamily="34" charset="0"/>
                <a:ea typeface="Source Sans Pro" panose="020B0503030403020204" pitchFamily="34" charset="0"/>
                <a:cs typeface="Calibri"/>
              </a:rPr>
              <a:t>risk </a:t>
            </a:r>
            <a:r>
              <a:rPr lang="en-US" sz="1600" spc="4" dirty="0">
                <a:latin typeface="Source Sans Pro" panose="020B0503030403020204" pitchFamily="34" charset="0"/>
                <a:ea typeface="Source Sans Pro" panose="020B0503030403020204" pitchFamily="34" charset="0"/>
                <a:cs typeface="Calibri"/>
              </a:rPr>
              <a:t>of a </a:t>
            </a:r>
            <a:r>
              <a:rPr lang="en-US" sz="1600" spc="-4" dirty="0">
                <a:latin typeface="Source Sans Pro" panose="020B0503030403020204" pitchFamily="34" charset="0"/>
                <a:ea typeface="Source Sans Pro" panose="020B0503030403020204" pitchFamily="34" charset="0"/>
                <a:cs typeface="Calibri"/>
              </a:rPr>
              <a:t>terrorist </a:t>
            </a:r>
            <a:r>
              <a:rPr lang="en-US" sz="1600" dirty="0">
                <a:latin typeface="Source Sans Pro" panose="020B0503030403020204" pitchFamily="34" charset="0"/>
                <a:ea typeface="Source Sans Pro" panose="020B0503030403020204" pitchFamily="34" charset="0"/>
                <a:cs typeface="Calibri"/>
              </a:rPr>
              <a:t>attack </a:t>
            </a:r>
            <a:r>
              <a:rPr lang="en-US" sz="1600" spc="9" dirty="0">
                <a:latin typeface="Source Sans Pro" panose="020B0503030403020204" pitchFamily="34" charset="0"/>
                <a:ea typeface="Source Sans Pro" panose="020B0503030403020204" pitchFamily="34" charset="0"/>
                <a:cs typeface="Calibri"/>
              </a:rPr>
              <a:t>and </a:t>
            </a:r>
            <a:r>
              <a:rPr lang="en-US" sz="1600" dirty="0">
                <a:latin typeface="Source Sans Pro" panose="020B0503030403020204" pitchFamily="34" charset="0"/>
                <a:ea typeface="Source Sans Pro" panose="020B0503030403020204" pitchFamily="34" charset="0"/>
                <a:cs typeface="Calibri"/>
              </a:rPr>
              <a:t>located </a:t>
            </a:r>
            <a:r>
              <a:rPr lang="en-US" sz="1600" spc="4" dirty="0">
                <a:latin typeface="Source Sans Pro" panose="020B0503030403020204" pitchFamily="34" charset="0"/>
                <a:ea typeface="Source Sans Pro" panose="020B0503030403020204" pitchFamily="34" charset="0"/>
                <a:cs typeface="Calibri"/>
              </a:rPr>
              <a:t>within one of the specific </a:t>
            </a:r>
            <a:r>
              <a:rPr lang="en-US" sz="1600" spc="9" dirty="0">
                <a:latin typeface="Source Sans Pro" panose="020B0503030403020204" pitchFamily="34" charset="0"/>
                <a:ea typeface="Source Sans Pro" panose="020B0503030403020204" pitchFamily="34" charset="0"/>
                <a:cs typeface="Calibri"/>
              </a:rPr>
              <a:t>Urban </a:t>
            </a:r>
            <a:r>
              <a:rPr lang="en-US" sz="1600" spc="4" dirty="0">
                <a:latin typeface="Source Sans Pro" panose="020B0503030403020204" pitchFamily="34" charset="0"/>
                <a:ea typeface="Source Sans Pro" panose="020B0503030403020204" pitchFamily="34" charset="0"/>
                <a:cs typeface="Calibri"/>
              </a:rPr>
              <a:t>Area Security </a:t>
            </a:r>
            <a:r>
              <a:rPr lang="en-US" sz="1600" dirty="0">
                <a:latin typeface="Source Sans Pro" panose="020B0503030403020204" pitchFamily="34" charset="0"/>
                <a:ea typeface="Source Sans Pro" panose="020B0503030403020204" pitchFamily="34" charset="0"/>
                <a:cs typeface="Calibri"/>
              </a:rPr>
              <a:t>Initiative </a:t>
            </a:r>
            <a:r>
              <a:rPr lang="en-US" sz="1600" spc="4" dirty="0">
                <a:latin typeface="Source Sans Pro" panose="020B0503030403020204" pitchFamily="34" charset="0"/>
                <a:ea typeface="Source Sans Pro" panose="020B0503030403020204" pitchFamily="34" charset="0"/>
                <a:cs typeface="Calibri"/>
              </a:rPr>
              <a:t>(UASI)-eligible Urban Areas (NSGP-UA). Funding is also available </a:t>
            </a:r>
            <a:r>
              <a:rPr lang="en-US" sz="1600" dirty="0">
                <a:latin typeface="Source Sans Pro" panose="020B0503030403020204" pitchFamily="34" charset="0"/>
                <a:ea typeface="Source Sans Pro" panose="020B0503030403020204" pitchFamily="34" charset="0"/>
                <a:cs typeface="Calibri"/>
              </a:rPr>
              <a:t>for non-profit organizations located anywhere </a:t>
            </a:r>
            <a:r>
              <a:rPr lang="en-US" sz="1600" spc="4" dirty="0">
                <a:latin typeface="Source Sans Pro" panose="020B0503030403020204" pitchFamily="34" charset="0"/>
                <a:ea typeface="Source Sans Pro" panose="020B0503030403020204" pitchFamily="34" charset="0"/>
                <a:cs typeface="Calibri"/>
              </a:rPr>
              <a:t>in a </a:t>
            </a:r>
            <a:r>
              <a:rPr lang="en-US" sz="1600" spc="-4" dirty="0">
                <a:latin typeface="Source Sans Pro" panose="020B0503030403020204" pitchFamily="34" charset="0"/>
                <a:ea typeface="Source Sans Pro" panose="020B0503030403020204" pitchFamily="34" charset="0"/>
                <a:cs typeface="Calibri"/>
              </a:rPr>
              <a:t>state </a:t>
            </a:r>
            <a:r>
              <a:rPr lang="en-US" sz="1600" spc="4" dirty="0">
                <a:latin typeface="Source Sans Pro" panose="020B0503030403020204" pitchFamily="34" charset="0"/>
                <a:ea typeface="Source Sans Pro" panose="020B0503030403020204" pitchFamily="34" charset="0"/>
                <a:cs typeface="Calibri"/>
              </a:rPr>
              <a:t>or </a:t>
            </a:r>
            <a:r>
              <a:rPr lang="en-US" sz="1600" dirty="0">
                <a:latin typeface="Source Sans Pro" panose="020B0503030403020204" pitchFamily="34" charset="0"/>
                <a:ea typeface="Source Sans Pro" panose="020B0503030403020204" pitchFamily="34" charset="0"/>
                <a:cs typeface="Calibri"/>
              </a:rPr>
              <a:t>territory </a:t>
            </a:r>
            <a:r>
              <a:rPr lang="en-US" sz="1600" spc="4" dirty="0">
                <a:latin typeface="Source Sans Pro" panose="020B0503030403020204" pitchFamily="34" charset="0"/>
                <a:ea typeface="Source Sans Pro" panose="020B0503030403020204" pitchFamily="34" charset="0"/>
                <a:cs typeface="Calibri"/>
              </a:rPr>
              <a:t>(NSGP-S). </a:t>
            </a:r>
          </a:p>
          <a:p>
            <a:pPr marL="177623" indent="-166977">
              <a:buFont typeface="Arial"/>
              <a:buChar char="•"/>
              <a:tabLst>
                <a:tab pos="178183" algn="l"/>
              </a:tabLst>
            </a:pPr>
            <a:endParaRPr lang="en-US" sz="1600" b="1" spc="4" dirty="0">
              <a:solidFill>
                <a:srgbClr val="001F60"/>
              </a:solidFill>
              <a:latin typeface="Source Sans Pro" panose="020B0503030403020204" pitchFamily="34" charset="0"/>
              <a:ea typeface="Source Sans Pro" panose="020B0503030403020204" pitchFamily="34" charset="0"/>
              <a:cs typeface="Calibri"/>
            </a:endParaRPr>
          </a:p>
          <a:p>
            <a:pPr marL="177623" indent="-166977">
              <a:buFont typeface="Arial"/>
              <a:buChar char="•"/>
              <a:tabLst>
                <a:tab pos="178183" algn="l"/>
              </a:tabLst>
            </a:pPr>
            <a:r>
              <a:rPr lang="en-US" sz="1600" b="1" u="sng" spc="4" dirty="0">
                <a:solidFill>
                  <a:srgbClr val="001F60"/>
                </a:solidFill>
                <a:latin typeface="Source Sans Pro" panose="020B0503030403020204" pitchFamily="34" charset="0"/>
                <a:ea typeface="Source Sans Pro" panose="020B0503030403020204" pitchFamily="34" charset="0"/>
                <a:cs typeface="Calibri"/>
              </a:rPr>
              <a:t>Operation </a:t>
            </a:r>
            <a:r>
              <a:rPr lang="en-US" sz="1600" b="1" u="sng" spc="9" dirty="0" err="1">
                <a:solidFill>
                  <a:srgbClr val="001F60"/>
                </a:solidFill>
                <a:latin typeface="Source Sans Pro" panose="020B0503030403020204" pitchFamily="34" charset="0"/>
                <a:ea typeface="Source Sans Pro" panose="020B0503030403020204" pitchFamily="34" charset="0"/>
                <a:cs typeface="Calibri"/>
              </a:rPr>
              <a:t>Stonegarden</a:t>
            </a:r>
            <a:r>
              <a:rPr lang="en-US" sz="1600" b="1" u="sng" spc="9" dirty="0">
                <a:solidFill>
                  <a:srgbClr val="001F60"/>
                </a:solidFill>
                <a:latin typeface="Source Sans Pro" panose="020B0503030403020204" pitchFamily="34" charset="0"/>
                <a:ea typeface="Source Sans Pro" panose="020B0503030403020204" pitchFamily="34" charset="0"/>
                <a:cs typeface="Calibri"/>
              </a:rPr>
              <a:t> </a:t>
            </a:r>
            <a:r>
              <a:rPr lang="en-US" sz="1600" b="1" u="sng" spc="13" dirty="0">
                <a:solidFill>
                  <a:srgbClr val="001F60"/>
                </a:solidFill>
                <a:latin typeface="Source Sans Pro" panose="020B0503030403020204" pitchFamily="34" charset="0"/>
                <a:ea typeface="Source Sans Pro" panose="020B0503030403020204" pitchFamily="34" charset="0"/>
                <a:cs typeface="Calibri"/>
              </a:rPr>
              <a:t>(OPSG)</a:t>
            </a:r>
            <a:r>
              <a:rPr lang="en-US" sz="1600" b="1" spc="13" dirty="0">
                <a:solidFill>
                  <a:srgbClr val="001F60"/>
                </a:solidFill>
                <a:latin typeface="Source Sans Pro" panose="020B0503030403020204" pitchFamily="34" charset="0"/>
                <a:ea typeface="Source Sans Pro" panose="020B0503030403020204" pitchFamily="34" charset="0"/>
                <a:cs typeface="Calibri"/>
              </a:rPr>
              <a:t>: </a:t>
            </a:r>
            <a:r>
              <a:rPr lang="en-US" sz="1600" spc="9" dirty="0">
                <a:latin typeface="Source Sans Pro" panose="020B0503030403020204" pitchFamily="34" charset="0"/>
                <a:ea typeface="Source Sans Pro" panose="020B0503030403020204" pitchFamily="34" charset="0"/>
              </a:rPr>
              <a:t>OPSG enhances </a:t>
            </a:r>
            <a:r>
              <a:rPr lang="en-US" sz="1600" dirty="0">
                <a:latin typeface="Source Sans Pro" panose="020B0503030403020204" pitchFamily="34" charset="0"/>
                <a:ea typeface="Source Sans Pro" panose="020B0503030403020204" pitchFamily="34" charset="0"/>
              </a:rPr>
              <a:t>cooperation </a:t>
            </a:r>
            <a:r>
              <a:rPr lang="en-US" sz="1600" spc="9" dirty="0">
                <a:latin typeface="Source Sans Pro" panose="020B0503030403020204" pitchFamily="34" charset="0"/>
                <a:ea typeface="Source Sans Pro" panose="020B0503030403020204" pitchFamily="34" charset="0"/>
              </a:rPr>
              <a:t>and </a:t>
            </a:r>
            <a:r>
              <a:rPr lang="en-US" sz="1600" dirty="0">
                <a:latin typeface="Source Sans Pro" panose="020B0503030403020204" pitchFamily="34" charset="0"/>
                <a:ea typeface="Source Sans Pro" panose="020B0503030403020204" pitchFamily="34" charset="0"/>
              </a:rPr>
              <a:t>coordination </a:t>
            </a:r>
            <a:r>
              <a:rPr lang="en-US" sz="1600" spc="4" dirty="0">
                <a:latin typeface="Source Sans Pro" panose="020B0503030403020204" pitchFamily="34" charset="0"/>
                <a:ea typeface="Source Sans Pro" panose="020B0503030403020204" pitchFamily="34" charset="0"/>
              </a:rPr>
              <a:t>among </a:t>
            </a:r>
            <a:r>
              <a:rPr lang="en-US" sz="1600" dirty="0">
                <a:latin typeface="Source Sans Pro" panose="020B0503030403020204" pitchFamily="34" charset="0"/>
                <a:ea typeface="Source Sans Pro" panose="020B0503030403020204" pitchFamily="34" charset="0"/>
              </a:rPr>
              <a:t>federal, state, local, tribal and territorial law enforcement </a:t>
            </a:r>
            <a:r>
              <a:rPr lang="en-US" sz="1600" spc="4" dirty="0">
                <a:latin typeface="Source Sans Pro" panose="020B0503030403020204" pitchFamily="34" charset="0"/>
                <a:ea typeface="Source Sans Pro" panose="020B0503030403020204" pitchFamily="34" charset="0"/>
              </a:rPr>
              <a:t>agencies in a </a:t>
            </a:r>
            <a:r>
              <a:rPr lang="en-US" sz="1600" dirty="0">
                <a:latin typeface="Source Sans Pro" panose="020B0503030403020204" pitchFamily="34" charset="0"/>
                <a:ea typeface="Source Sans Pro" panose="020B0503030403020204" pitchFamily="34" charset="0"/>
              </a:rPr>
              <a:t>joint </a:t>
            </a:r>
            <a:r>
              <a:rPr lang="en-US" sz="1600" spc="4" dirty="0">
                <a:latin typeface="Source Sans Pro" panose="020B0503030403020204" pitchFamily="34" charset="0"/>
                <a:ea typeface="Source Sans Pro" panose="020B0503030403020204" pitchFamily="34" charset="0"/>
              </a:rPr>
              <a:t>mission </a:t>
            </a:r>
            <a:r>
              <a:rPr lang="en-US" sz="1600" dirty="0">
                <a:latin typeface="Source Sans Pro" panose="020B0503030403020204" pitchFamily="34" charset="0"/>
                <a:ea typeface="Source Sans Pro" panose="020B0503030403020204" pitchFamily="34" charset="0"/>
              </a:rPr>
              <a:t>to </a:t>
            </a:r>
            <a:r>
              <a:rPr lang="en-US" sz="1600" spc="4" dirty="0">
                <a:latin typeface="Source Sans Pro" panose="020B0503030403020204" pitchFamily="34" charset="0"/>
                <a:ea typeface="Source Sans Pro" panose="020B0503030403020204" pitchFamily="34" charset="0"/>
              </a:rPr>
              <a:t>secure the </a:t>
            </a:r>
            <a:r>
              <a:rPr lang="en-US" sz="1600" spc="-4" dirty="0">
                <a:latin typeface="Source Sans Pro" panose="020B0503030403020204" pitchFamily="34" charset="0"/>
                <a:ea typeface="Source Sans Pro" panose="020B0503030403020204" pitchFamily="34" charset="0"/>
              </a:rPr>
              <a:t>borders </a:t>
            </a:r>
            <a:r>
              <a:rPr lang="en-US" sz="1600" spc="4" dirty="0">
                <a:latin typeface="Source Sans Pro" panose="020B0503030403020204" pitchFamily="34" charset="0"/>
                <a:ea typeface="Source Sans Pro" panose="020B0503030403020204" pitchFamily="34" charset="0"/>
              </a:rPr>
              <a:t>of </a:t>
            </a:r>
            <a:r>
              <a:rPr lang="en-US" sz="1600" spc="9" dirty="0">
                <a:latin typeface="Source Sans Pro" panose="020B0503030403020204" pitchFamily="34" charset="0"/>
                <a:ea typeface="Source Sans Pro" panose="020B0503030403020204" pitchFamily="34" charset="0"/>
              </a:rPr>
              <a:t>the </a:t>
            </a:r>
            <a:r>
              <a:rPr lang="en-US" sz="1600" dirty="0">
                <a:latin typeface="Source Sans Pro" panose="020B0503030403020204" pitchFamily="34" charset="0"/>
                <a:ea typeface="Source Sans Pro" panose="020B0503030403020204" pitchFamily="34" charset="0"/>
              </a:rPr>
              <a:t>U.S. </a:t>
            </a:r>
            <a:r>
              <a:rPr lang="en-US" sz="1600" spc="4" dirty="0">
                <a:latin typeface="Source Sans Pro" panose="020B0503030403020204" pitchFamily="34" charset="0"/>
                <a:ea typeface="Source Sans Pro" panose="020B0503030403020204" pitchFamily="34" charset="0"/>
              </a:rPr>
              <a:t>along </a:t>
            </a:r>
            <a:r>
              <a:rPr lang="en-US" sz="1600" dirty="0">
                <a:latin typeface="Source Sans Pro" panose="020B0503030403020204" pitchFamily="34" charset="0"/>
                <a:ea typeface="Source Sans Pro" panose="020B0503030403020204" pitchFamily="34" charset="0"/>
              </a:rPr>
              <a:t>routes of ingress from international </a:t>
            </a:r>
            <a:r>
              <a:rPr lang="en-US" sz="1600" spc="-4" dirty="0">
                <a:latin typeface="Source Sans Pro" panose="020B0503030403020204" pitchFamily="34" charset="0"/>
                <a:ea typeface="Source Sans Pro" panose="020B0503030403020204" pitchFamily="34" charset="0"/>
              </a:rPr>
              <a:t>borders </a:t>
            </a:r>
            <a:r>
              <a:rPr lang="en-US" sz="1600" dirty="0">
                <a:latin typeface="Source Sans Pro" panose="020B0503030403020204" pitchFamily="34" charset="0"/>
                <a:ea typeface="Source Sans Pro" panose="020B0503030403020204" pitchFamily="34" charset="0"/>
              </a:rPr>
              <a:t>to </a:t>
            </a:r>
            <a:r>
              <a:rPr lang="en-US" sz="1600" spc="4" dirty="0">
                <a:latin typeface="Source Sans Pro" panose="020B0503030403020204" pitchFamily="34" charset="0"/>
                <a:ea typeface="Source Sans Pro" panose="020B0503030403020204" pitchFamily="34" charset="0"/>
              </a:rPr>
              <a:t>include </a:t>
            </a:r>
            <a:r>
              <a:rPr lang="en-US" sz="1600" spc="-4" dirty="0">
                <a:latin typeface="Source Sans Pro" panose="020B0503030403020204" pitchFamily="34" charset="0"/>
                <a:ea typeface="Source Sans Pro" panose="020B0503030403020204" pitchFamily="34" charset="0"/>
              </a:rPr>
              <a:t>travel </a:t>
            </a:r>
            <a:r>
              <a:rPr lang="en-US" sz="1600" dirty="0">
                <a:latin typeface="Source Sans Pro" panose="020B0503030403020204" pitchFamily="34" charset="0"/>
                <a:ea typeface="Source Sans Pro" panose="020B0503030403020204" pitchFamily="34" charset="0"/>
              </a:rPr>
              <a:t>corridors </a:t>
            </a:r>
            <a:r>
              <a:rPr lang="en-US" sz="1600" spc="4" dirty="0">
                <a:latin typeface="Source Sans Pro" panose="020B0503030403020204" pitchFamily="34" charset="0"/>
                <a:ea typeface="Source Sans Pro" panose="020B0503030403020204" pitchFamily="34" charset="0"/>
              </a:rPr>
              <a:t>in </a:t>
            </a:r>
            <a:r>
              <a:rPr lang="en-US" sz="1600" dirty="0">
                <a:latin typeface="Source Sans Pro" panose="020B0503030403020204" pitchFamily="34" charset="0"/>
                <a:ea typeface="Source Sans Pro" panose="020B0503030403020204" pitchFamily="34" charset="0"/>
              </a:rPr>
              <a:t>states bordering Mexico </a:t>
            </a:r>
            <a:r>
              <a:rPr lang="en-US" sz="1600" spc="4" dirty="0">
                <a:latin typeface="Source Sans Pro" panose="020B0503030403020204" pitchFamily="34" charset="0"/>
                <a:ea typeface="Source Sans Pro" panose="020B0503030403020204" pitchFamily="34" charset="0"/>
              </a:rPr>
              <a:t>and </a:t>
            </a:r>
            <a:r>
              <a:rPr lang="en-US" sz="1600" spc="9" dirty="0">
                <a:latin typeface="Source Sans Pro" panose="020B0503030403020204" pitchFamily="34" charset="0"/>
                <a:ea typeface="Source Sans Pro" panose="020B0503030403020204" pitchFamily="34" charset="0"/>
              </a:rPr>
              <a:t>Canada, </a:t>
            </a:r>
            <a:r>
              <a:rPr lang="en-US" sz="1600" spc="4" dirty="0">
                <a:latin typeface="Source Sans Pro" panose="020B0503030403020204" pitchFamily="34" charset="0"/>
                <a:ea typeface="Source Sans Pro" panose="020B0503030403020204" pitchFamily="34" charset="0"/>
              </a:rPr>
              <a:t>as well </a:t>
            </a:r>
            <a:r>
              <a:rPr lang="en-US" sz="1600" spc="9" dirty="0">
                <a:latin typeface="Source Sans Pro" panose="020B0503030403020204" pitchFamily="34" charset="0"/>
                <a:ea typeface="Source Sans Pro" panose="020B0503030403020204" pitchFamily="34" charset="0"/>
              </a:rPr>
              <a:t>as </a:t>
            </a:r>
            <a:r>
              <a:rPr lang="en-US" sz="1600" dirty="0">
                <a:latin typeface="Source Sans Pro" panose="020B0503030403020204" pitchFamily="34" charset="0"/>
                <a:ea typeface="Source Sans Pro" panose="020B0503030403020204" pitchFamily="34" charset="0"/>
              </a:rPr>
              <a:t>states </a:t>
            </a:r>
            <a:r>
              <a:rPr lang="en-US" sz="1600" spc="9" dirty="0">
                <a:latin typeface="Source Sans Pro" panose="020B0503030403020204" pitchFamily="34" charset="0"/>
                <a:ea typeface="Source Sans Pro" panose="020B0503030403020204" pitchFamily="34" charset="0"/>
              </a:rPr>
              <a:t>and </a:t>
            </a:r>
            <a:r>
              <a:rPr lang="en-US" sz="1600" dirty="0">
                <a:latin typeface="Source Sans Pro" panose="020B0503030403020204" pitchFamily="34" charset="0"/>
                <a:ea typeface="Source Sans Pro" panose="020B0503030403020204" pitchFamily="34" charset="0"/>
              </a:rPr>
              <a:t>territories </a:t>
            </a:r>
            <a:r>
              <a:rPr lang="en-US" sz="1600" spc="4" dirty="0">
                <a:latin typeface="Source Sans Pro" panose="020B0503030403020204" pitchFamily="34" charset="0"/>
                <a:ea typeface="Source Sans Pro" panose="020B0503030403020204" pitchFamily="34" charset="0"/>
              </a:rPr>
              <a:t>with </a:t>
            </a:r>
            <a:r>
              <a:rPr lang="en-US" sz="1600" dirty="0">
                <a:latin typeface="Source Sans Pro" panose="020B0503030403020204" pitchFamily="34" charset="0"/>
                <a:ea typeface="Source Sans Pro" panose="020B0503030403020204" pitchFamily="34" charset="0"/>
              </a:rPr>
              <a:t>international water</a:t>
            </a:r>
            <a:r>
              <a:rPr lang="en-US" sz="1600" spc="-9" dirty="0">
                <a:latin typeface="Source Sans Pro" panose="020B0503030403020204" pitchFamily="34" charset="0"/>
                <a:ea typeface="Source Sans Pro" panose="020B0503030403020204" pitchFamily="34" charset="0"/>
              </a:rPr>
              <a:t> </a:t>
            </a:r>
            <a:r>
              <a:rPr lang="en-US" sz="1600" dirty="0">
                <a:latin typeface="Source Sans Pro" panose="020B0503030403020204" pitchFamily="34" charset="0"/>
                <a:ea typeface="Source Sans Pro" panose="020B0503030403020204" pitchFamily="34" charset="0"/>
              </a:rPr>
              <a:t>borders. </a:t>
            </a:r>
          </a:p>
          <a:p>
            <a:pPr marL="177623" indent="-166977">
              <a:buFont typeface="Arial"/>
              <a:buChar char="•"/>
              <a:tabLst>
                <a:tab pos="178183" algn="l"/>
              </a:tabLst>
            </a:pPr>
            <a:endParaRPr lang="en-US" sz="1600" dirty="0">
              <a:latin typeface="Source Sans Pro" panose="020B0503030403020204" pitchFamily="34" charset="0"/>
              <a:ea typeface="Source Sans Pro" panose="020B0503030403020204" pitchFamily="34" charset="0"/>
            </a:endParaRPr>
          </a:p>
          <a:p>
            <a:pPr marL="177623" indent="-166977">
              <a:buFont typeface="Arial"/>
              <a:buChar char="•"/>
              <a:tabLst>
                <a:tab pos="178183" algn="l"/>
              </a:tabLst>
            </a:pPr>
            <a:r>
              <a:rPr lang="en-US" sz="1600" b="1" u="sng" spc="-4"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Tribal </a:t>
            </a:r>
            <a:r>
              <a:rPr lang="en-US" sz="1600" b="1" u="sng" spc="13"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Homeland </a:t>
            </a:r>
            <a:r>
              <a:rPr lang="en-US" sz="1600" b="1" u="sng" spc="9"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Security </a:t>
            </a:r>
            <a:r>
              <a:rPr lang="en-US" sz="1600" b="1" u="sng" spc="4"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Grant Program </a:t>
            </a:r>
            <a:r>
              <a:rPr lang="en-US" sz="1600" b="1" u="sng" spc="13"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(THSGP)</a:t>
            </a:r>
            <a:r>
              <a:rPr lang="en-US" sz="1600" b="1" spc="13"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 </a:t>
            </a:r>
            <a:r>
              <a:rPr lang="en-US" sz="1600" spc="9" dirty="0">
                <a:latin typeface="Source Sans Pro" panose="020B0503030403020204" pitchFamily="34" charset="0"/>
                <a:ea typeface="Source Sans Pro" panose="020B0503030403020204" pitchFamily="34" charset="0"/>
                <a:cs typeface="Calibri" panose="020F0502020204030204" pitchFamily="34" charset="0"/>
              </a:rPr>
              <a:t>Under </a:t>
            </a:r>
            <a:r>
              <a:rPr lang="en-US" sz="1600" spc="4" dirty="0">
                <a:latin typeface="Source Sans Pro" panose="020B0503030403020204" pitchFamily="34" charset="0"/>
                <a:ea typeface="Source Sans Pro" panose="020B0503030403020204" pitchFamily="34" charset="0"/>
                <a:cs typeface="Calibri" panose="020F0502020204030204" pitchFamily="34" charset="0"/>
              </a:rPr>
              <a:t>section 2005(g)(1) of the </a:t>
            </a:r>
            <a:r>
              <a:rPr lang="en-US" sz="1600" spc="9" dirty="0">
                <a:latin typeface="Source Sans Pro" panose="020B0503030403020204" pitchFamily="34" charset="0"/>
                <a:ea typeface="Source Sans Pro" panose="020B0503030403020204" pitchFamily="34" charset="0"/>
                <a:cs typeface="Calibri" panose="020F0502020204030204" pitchFamily="34" charset="0"/>
              </a:rPr>
              <a:t>Homeland </a:t>
            </a:r>
            <a:r>
              <a:rPr lang="en-US" sz="1600" spc="4" dirty="0">
                <a:latin typeface="Source Sans Pro" panose="020B0503030403020204" pitchFamily="34" charset="0"/>
                <a:ea typeface="Source Sans Pro" panose="020B0503030403020204" pitchFamily="34" charset="0"/>
                <a:cs typeface="Calibri" panose="020F0502020204030204" pitchFamily="34" charset="0"/>
              </a:rPr>
              <a:t>Security </a:t>
            </a:r>
            <a:r>
              <a:rPr lang="en-US" sz="1600" spc="9" dirty="0">
                <a:latin typeface="Source Sans Pro" panose="020B0503030403020204" pitchFamily="34" charset="0"/>
                <a:ea typeface="Source Sans Pro" panose="020B0503030403020204" pitchFamily="34" charset="0"/>
                <a:cs typeface="Calibri" panose="020F0502020204030204" pitchFamily="34" charset="0"/>
              </a:rPr>
              <a:t>Act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of </a:t>
            </a:r>
            <a:r>
              <a:rPr lang="en-US" sz="1600" spc="9" dirty="0">
                <a:latin typeface="Source Sans Pro" panose="020B0503030403020204" pitchFamily="34" charset="0"/>
                <a:ea typeface="Source Sans Pro" panose="020B0503030403020204" pitchFamily="34" charset="0"/>
                <a:cs typeface="Calibri" panose="020F0502020204030204" pitchFamily="34" charset="0"/>
              </a:rPr>
              <a:t>2002</a:t>
            </a:r>
            <a:r>
              <a:rPr lang="en-US" sz="1600" spc="-84" dirty="0">
                <a:latin typeface="Source Sans Pro" panose="020B0503030403020204" pitchFamily="34" charset="0"/>
                <a:ea typeface="Source Sans Pro" panose="020B0503030403020204" pitchFamily="34" charset="0"/>
                <a:cs typeface="Calibri" panose="020F0502020204030204" pitchFamily="34" charset="0"/>
              </a:rPr>
              <a: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(6</a:t>
            </a: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a:p>
            <a:pPr marL="177623" marR="15129">
              <a:lnSpc>
                <a:spcPct val="101499"/>
              </a:lnSpc>
              <a:spcBef>
                <a:spcPts val="4"/>
              </a:spcBef>
            </a:pPr>
            <a:r>
              <a:rPr lang="en-US" sz="1600" dirty="0">
                <a:latin typeface="Source Sans Pro" panose="020B0503030403020204" pitchFamily="34" charset="0"/>
                <a:ea typeface="Source Sans Pro" panose="020B0503030403020204" pitchFamily="34" charset="0"/>
                <a:cs typeface="Calibri" panose="020F0502020204030204" pitchFamily="34" charset="0"/>
              </a:rPr>
              <a:t>U.S.C. </a:t>
            </a:r>
            <a:r>
              <a:rPr lang="en-US" sz="1600" spc="9" dirty="0">
                <a:latin typeface="Source Sans Pro" panose="020B0503030403020204" pitchFamily="34" charset="0"/>
                <a:ea typeface="Source Sans Pro" panose="020B0503030403020204" pitchFamily="34" charset="0"/>
                <a:cs typeface="Calibri" panose="020F0502020204030204" pitchFamily="34" charset="0"/>
              </a:rPr>
              <a: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606(g)(1)), </a:t>
            </a:r>
            <a:r>
              <a:rPr lang="en-US" sz="1600" spc="9" dirty="0">
                <a:latin typeface="Source Sans Pro" panose="020B0503030403020204" pitchFamily="34" charset="0"/>
                <a:ea typeface="Source Sans Pro" panose="020B0503030403020204" pitchFamily="34" charset="0"/>
                <a:cs typeface="Calibri" panose="020F0502020204030204" pitchFamily="34" charset="0"/>
              </a:rPr>
              <a:t>FEMA </a:t>
            </a:r>
            <a:r>
              <a:rPr lang="en-US" sz="1600" spc="4" dirty="0">
                <a:latin typeface="Source Sans Pro" panose="020B0503030403020204" pitchFamily="34" charset="0"/>
                <a:ea typeface="Source Sans Pro" panose="020B0503030403020204" pitchFamily="34" charset="0"/>
                <a:cs typeface="Calibri" panose="020F0502020204030204" pitchFamily="34" charset="0"/>
              </a:rPr>
              <a:t>is </a:t>
            </a:r>
            <a:r>
              <a:rPr lang="en-US" sz="1600" dirty="0">
                <a:latin typeface="Source Sans Pro" panose="020B0503030403020204" pitchFamily="34" charset="0"/>
                <a:ea typeface="Source Sans Pro" panose="020B0503030403020204" pitchFamily="34" charset="0"/>
                <a:cs typeface="Calibri" panose="020F0502020204030204" pitchFamily="34" charset="0"/>
              </a:rPr>
              <a:t>required to provide </a:t>
            </a:r>
            <a:r>
              <a:rPr lang="en-US" sz="1600" spc="9" dirty="0">
                <a:latin typeface="Source Sans Pro" panose="020B0503030403020204" pitchFamily="34" charset="0"/>
                <a:ea typeface="Source Sans Pro" panose="020B0503030403020204" pitchFamily="34" charset="0"/>
                <a:cs typeface="Calibri" panose="020F0502020204030204" pitchFamily="34" charset="0"/>
              </a:rPr>
              <a:t>funding </a:t>
            </a:r>
            <a:r>
              <a:rPr lang="en-US" sz="1600" dirty="0">
                <a:latin typeface="Source Sans Pro" panose="020B0503030403020204" pitchFamily="34" charset="0"/>
                <a:ea typeface="Source Sans Pro" panose="020B0503030403020204" pitchFamily="34" charset="0"/>
                <a:cs typeface="Calibri" panose="020F0502020204030204" pitchFamily="34" charset="0"/>
              </a:rPr>
              <a:t>for </a:t>
            </a:r>
            <a:r>
              <a:rPr lang="en-US" sz="1600" spc="9" dirty="0">
                <a:latin typeface="Source Sans Pro" panose="020B0503030403020204" pitchFamily="34" charset="0"/>
                <a:ea typeface="Source Sans Pro" panose="020B0503030403020204" pitchFamily="34" charset="0"/>
                <a:cs typeface="Calibri" panose="020F0502020204030204" pitchFamily="34" charset="0"/>
              </a:rPr>
              <a:t>THSGP </a:t>
            </a:r>
            <a:r>
              <a:rPr lang="en-US" sz="1600" spc="4" dirty="0">
                <a:latin typeface="Source Sans Pro" panose="020B0503030403020204" pitchFamily="34" charset="0"/>
                <a:ea typeface="Source Sans Pro" panose="020B0503030403020204" pitchFamily="34" charset="0"/>
                <a:cs typeface="Calibri" panose="020F0502020204030204" pitchFamily="34" charset="0"/>
              </a:rPr>
              <a:t>equal </a:t>
            </a:r>
            <a:r>
              <a:rPr lang="en-US" sz="1600" dirty="0">
                <a:latin typeface="Source Sans Pro" panose="020B0503030403020204" pitchFamily="34" charset="0"/>
                <a:ea typeface="Source Sans Pro" panose="020B0503030403020204" pitchFamily="34" charset="0"/>
                <a:cs typeface="Calibri" panose="020F0502020204030204" pitchFamily="34" charset="0"/>
              </a:rPr>
              <a:t>to </a:t>
            </a:r>
            <a:r>
              <a:rPr lang="en-US" sz="1600" spc="4" dirty="0">
                <a:latin typeface="Source Sans Pro" panose="020B0503030403020204" pitchFamily="34" charset="0"/>
                <a:ea typeface="Source Sans Pro" panose="020B0503030403020204" pitchFamily="34" charset="0"/>
                <a:cs typeface="Calibri" panose="020F0502020204030204" pitchFamily="34" charset="0"/>
              </a:rPr>
              <a:t>at </a:t>
            </a:r>
            <a:r>
              <a:rPr lang="en-US" sz="1600" dirty="0">
                <a:latin typeface="Source Sans Pro" panose="020B0503030403020204" pitchFamily="34" charset="0"/>
                <a:ea typeface="Source Sans Pro" panose="020B0503030403020204" pitchFamily="34" charset="0"/>
                <a:cs typeface="Calibri" panose="020F0502020204030204" pitchFamily="34" charset="0"/>
              </a:rPr>
              <a:t>least </a:t>
            </a:r>
            <a:r>
              <a:rPr lang="en-US" sz="1600" spc="9" dirty="0">
                <a:latin typeface="Source Sans Pro" panose="020B0503030403020204" pitchFamily="34" charset="0"/>
                <a:ea typeface="Source Sans Pro" panose="020B0503030403020204" pitchFamily="34" charset="0"/>
                <a:cs typeface="Calibri" panose="020F0502020204030204" pitchFamily="34" charset="0"/>
              </a:rPr>
              <a:t>0.1 </a:t>
            </a:r>
            <a:r>
              <a:rPr lang="en-US" sz="1600" dirty="0">
                <a:latin typeface="Source Sans Pro" panose="020B0503030403020204" pitchFamily="34" charset="0"/>
                <a:ea typeface="Source Sans Pro" panose="020B0503030403020204" pitchFamily="34" charset="0"/>
                <a:cs typeface="Calibri" panose="020F0502020204030204" pitchFamily="34" charset="0"/>
              </a:rPr>
              <a:t>percent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of </a:t>
            </a:r>
            <a:r>
              <a:rPr lang="en-US" sz="1600" spc="9" dirty="0">
                <a:latin typeface="Source Sans Pro" panose="020B0503030403020204" pitchFamily="34" charset="0"/>
                <a:ea typeface="Source Sans Pro" panose="020B0503030403020204" pitchFamily="34" charset="0"/>
                <a:cs typeface="Calibri" panose="020F0502020204030204" pitchFamily="34" charset="0"/>
              </a:rPr>
              <a:t>the funding </a:t>
            </a:r>
            <a:r>
              <a:rPr lang="en-US" sz="1600" dirty="0">
                <a:latin typeface="Source Sans Pro" panose="020B0503030403020204" pitchFamily="34" charset="0"/>
                <a:ea typeface="Source Sans Pro" panose="020B0503030403020204" pitchFamily="34" charset="0"/>
                <a:cs typeface="Calibri" panose="020F0502020204030204" pitchFamily="34" charset="0"/>
              </a:rPr>
              <a:t>appropriated for  </a:t>
            </a:r>
            <a:r>
              <a:rPr lang="en-US" sz="1600" spc="9" dirty="0">
                <a:latin typeface="Source Sans Pro" panose="020B0503030403020204" pitchFamily="34" charset="0"/>
                <a:ea typeface="Source Sans Pro" panose="020B0503030403020204" pitchFamily="34" charset="0"/>
                <a:cs typeface="Calibri" panose="020F0502020204030204" pitchFamily="34" charset="0"/>
              </a:rPr>
              <a:t>SHSP and </a:t>
            </a:r>
            <a:r>
              <a:rPr lang="en-US" sz="1600" dirty="0">
                <a:latin typeface="Source Sans Pro" panose="020B0503030403020204" pitchFamily="34" charset="0"/>
                <a:ea typeface="Source Sans Pro" panose="020B0503030403020204" pitchFamily="34" charset="0"/>
                <a:cs typeface="Calibri" panose="020F0502020204030204" pitchFamily="34" charset="0"/>
              </a:rPr>
              <a:t>UASI. </a:t>
            </a:r>
            <a:r>
              <a:rPr lang="en-US" sz="1600" spc="-4" dirty="0">
                <a:latin typeface="Source Sans Pro" panose="020B0503030403020204" pitchFamily="34" charset="0"/>
                <a:ea typeface="Source Sans Pro" panose="020B0503030403020204" pitchFamily="34" charset="0"/>
                <a:cs typeface="Calibri" panose="020F0502020204030204" pitchFamily="34" charset="0"/>
              </a:rPr>
              <a:t>Historically, </a:t>
            </a:r>
            <a:r>
              <a:rPr lang="en-US" sz="1600" spc="9" dirty="0">
                <a:latin typeface="Source Sans Pro" panose="020B0503030403020204" pitchFamily="34" charset="0"/>
                <a:ea typeface="Source Sans Pro" panose="020B0503030403020204" pitchFamily="34" charset="0"/>
                <a:cs typeface="Calibri" panose="020F0502020204030204" pitchFamily="34" charset="0"/>
              </a:rPr>
              <a:t>DHS has </a:t>
            </a:r>
            <a:r>
              <a:rPr lang="en-US" sz="1600" dirty="0">
                <a:latin typeface="Source Sans Pro" panose="020B0503030403020204" pitchFamily="34" charset="0"/>
                <a:ea typeface="Source Sans Pro" panose="020B0503030403020204" pitchFamily="34" charset="0"/>
                <a:cs typeface="Calibri" panose="020F0502020204030204" pitchFamily="34" charset="0"/>
              </a:rPr>
              <a:t>provided </a:t>
            </a:r>
            <a:r>
              <a:rPr lang="en-US" sz="1600" spc="9" dirty="0">
                <a:latin typeface="Source Sans Pro" panose="020B0503030403020204" pitchFamily="34" charset="0"/>
                <a:ea typeface="Source Sans Pro" panose="020B0503030403020204" pitchFamily="34" charset="0"/>
                <a:cs typeface="Calibri" panose="020F0502020204030204" pitchFamily="34" charset="0"/>
              </a:rPr>
              <a:t>$10 </a:t>
            </a:r>
            <a:r>
              <a:rPr lang="en-US" sz="1600" dirty="0">
                <a:latin typeface="Source Sans Pro" panose="020B0503030403020204" pitchFamily="34" charset="0"/>
                <a:ea typeface="Source Sans Pro" panose="020B0503030403020204" pitchFamily="34" charset="0"/>
                <a:cs typeface="Calibri" panose="020F0502020204030204" pitchFamily="34" charset="0"/>
              </a:rPr>
              <a:t>million for </a:t>
            </a:r>
            <a:r>
              <a:rPr lang="en-US" sz="1600" spc="-18" dirty="0">
                <a:latin typeface="Source Sans Pro" panose="020B0503030403020204" pitchFamily="34" charset="0"/>
                <a:ea typeface="Source Sans Pro" panose="020B0503030403020204" pitchFamily="34" charset="0"/>
                <a:cs typeface="Calibri" panose="020F0502020204030204" pitchFamily="34" charset="0"/>
              </a:rPr>
              <a:t>THSGP. </a:t>
            </a:r>
            <a:r>
              <a:rPr lang="en-US" sz="1600" dirty="0">
                <a:latin typeface="Source Sans Pro" panose="020B0503030403020204" pitchFamily="34" charset="0"/>
                <a:ea typeface="Source Sans Pro" panose="020B0503030403020204" pitchFamily="34" charset="0"/>
                <a:cs typeface="Calibri" panose="020F0502020204030204" pitchFamily="34" charset="0"/>
              </a:rPr>
              <a:t>For </a:t>
            </a:r>
            <a:r>
              <a:rPr lang="en-US" sz="1600" spc="9" dirty="0">
                <a:latin typeface="Source Sans Pro" panose="020B0503030403020204" pitchFamily="34" charset="0"/>
                <a:ea typeface="Source Sans Pro" panose="020B0503030403020204" pitchFamily="34" charset="0"/>
                <a:cs typeface="Calibri" panose="020F0502020204030204" pitchFamily="34" charset="0"/>
              </a:rPr>
              <a:t>the </a:t>
            </a:r>
            <a:r>
              <a:rPr lang="en-US" sz="1600" spc="4" dirty="0">
                <a:latin typeface="Source Sans Pro" panose="020B0503030403020204" pitchFamily="34" charset="0"/>
                <a:ea typeface="Source Sans Pro" panose="020B0503030403020204" pitchFamily="34" charset="0"/>
                <a:cs typeface="Calibri" panose="020F0502020204030204" pitchFamily="34" charset="0"/>
              </a:rPr>
              <a:t>FY </a:t>
            </a:r>
            <a:r>
              <a:rPr lang="en-US" sz="1600" spc="9" dirty="0">
                <a:latin typeface="Source Sans Pro" panose="020B0503030403020204" pitchFamily="34" charset="0"/>
                <a:ea typeface="Source Sans Pro" panose="020B0503030403020204" pitchFamily="34" charset="0"/>
                <a:cs typeface="Calibri" panose="020F0502020204030204" pitchFamily="34" charset="0"/>
              </a:rPr>
              <a:t>2019 </a:t>
            </a:r>
            <a:r>
              <a:rPr lang="en-US" sz="1600" spc="-18" dirty="0">
                <a:latin typeface="Source Sans Pro" panose="020B0503030403020204" pitchFamily="34" charset="0"/>
                <a:ea typeface="Source Sans Pro" panose="020B0503030403020204" pitchFamily="34" charset="0"/>
                <a:cs typeface="Calibri" panose="020F0502020204030204" pitchFamily="34" charset="0"/>
              </a:rPr>
              <a:t>THSGP, </a:t>
            </a:r>
            <a:r>
              <a:rPr lang="en-US" sz="1600" spc="4" dirty="0">
                <a:latin typeface="Source Sans Pro" panose="020B0503030403020204" pitchFamily="34" charset="0"/>
                <a:ea typeface="Source Sans Pro" panose="020B0503030403020204" pitchFamily="34" charset="0"/>
                <a:cs typeface="Calibri" panose="020F0502020204030204" pitchFamily="34" charset="0"/>
              </a:rPr>
              <a:t>FEMA is again allocating </a:t>
            </a:r>
            <a:r>
              <a:rPr lang="en-US" sz="1600" spc="9" dirty="0">
                <a:latin typeface="Source Sans Pro" panose="020B0503030403020204" pitchFamily="34" charset="0"/>
                <a:ea typeface="Source Sans Pro" panose="020B0503030403020204" pitchFamily="34" charset="0"/>
                <a:cs typeface="Calibri" panose="020F0502020204030204" pitchFamily="34" charset="0"/>
              </a:rPr>
              <a:t>$10 </a:t>
            </a:r>
            <a:r>
              <a:rPr lang="en-US" sz="1600" spc="4" dirty="0">
                <a:latin typeface="Source Sans Pro" panose="020B0503030403020204" pitchFamily="34" charset="0"/>
                <a:ea typeface="Source Sans Pro" panose="020B0503030403020204" pitchFamily="34" charset="0"/>
                <a:cs typeface="Calibri" panose="020F0502020204030204" pitchFamily="34" charset="0"/>
              </a:rPr>
              <a:t>million </a:t>
            </a:r>
            <a:r>
              <a:rPr lang="en-US" sz="1600" dirty="0">
                <a:latin typeface="Source Sans Pro" panose="020B0503030403020204" pitchFamily="34" charset="0"/>
                <a:ea typeface="Source Sans Pro" panose="020B0503030403020204" pitchFamily="34" charset="0"/>
                <a:cs typeface="Calibri" panose="020F0502020204030204" pitchFamily="34" charset="0"/>
              </a:rPr>
              <a:t>to </a:t>
            </a:r>
            <a:r>
              <a:rPr lang="en-US" sz="1600" spc="9" dirty="0">
                <a:latin typeface="Source Sans Pro" panose="020B0503030403020204" pitchFamily="34" charset="0"/>
                <a:ea typeface="Source Sans Pro" panose="020B0503030403020204" pitchFamily="34" charset="0"/>
                <a:cs typeface="Calibri" panose="020F0502020204030204" pitchFamily="34" charset="0"/>
              </a:rPr>
              <a:t>enhance the </a:t>
            </a:r>
            <a:r>
              <a:rPr lang="en-US" sz="1600" dirty="0">
                <a:latin typeface="Source Sans Pro" panose="020B0503030403020204" pitchFamily="34" charset="0"/>
                <a:ea typeface="Source Sans Pro" panose="020B0503030403020204" pitchFamily="34" charset="0"/>
                <a:cs typeface="Calibri" panose="020F0502020204030204" pitchFamily="34" charset="0"/>
              </a:rPr>
              <a:t>ability of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tribal nations </a:t>
            </a:r>
            <a:r>
              <a:rPr lang="en-US" sz="1600" dirty="0">
                <a:latin typeface="Source Sans Pro" panose="020B0503030403020204" pitchFamily="34" charset="0"/>
                <a:ea typeface="Source Sans Pro" panose="020B0503030403020204" pitchFamily="34" charset="0"/>
                <a:cs typeface="Calibri" panose="020F0502020204030204" pitchFamily="34" charset="0"/>
              </a:rPr>
              <a:t>to prevent, protect against,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respond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to, </a:t>
            </a:r>
            <a:r>
              <a:rPr lang="en-US" sz="1600" spc="9" dirty="0">
                <a:latin typeface="Source Sans Pro" panose="020B0503030403020204" pitchFamily="34" charset="0"/>
                <a:ea typeface="Source Sans Pro" panose="020B0503030403020204" pitchFamily="34" charset="0"/>
                <a:cs typeface="Calibri" panose="020F0502020204030204" pitchFamily="34" charset="0"/>
              </a:rPr>
              <a:t>and </a:t>
            </a:r>
            <a:r>
              <a:rPr lang="en-US" sz="1600" dirty="0">
                <a:latin typeface="Source Sans Pro" panose="020B0503030403020204" pitchFamily="34" charset="0"/>
                <a:ea typeface="Source Sans Pro" panose="020B0503030403020204" pitchFamily="34" charset="0"/>
                <a:cs typeface="Calibri" panose="020F0502020204030204" pitchFamily="34" charset="0"/>
              </a:rPr>
              <a:t>recover from </a:t>
            </a:r>
            <a:r>
              <a:rPr lang="en-US" sz="1600" spc="4" dirty="0">
                <a:latin typeface="Source Sans Pro" panose="020B0503030403020204" pitchFamily="34" charset="0"/>
                <a:ea typeface="Source Sans Pro" panose="020B0503030403020204" pitchFamily="34" charset="0"/>
                <a:cs typeface="Calibri" panose="020F0502020204030204" pitchFamily="34" charset="0"/>
              </a:rPr>
              <a:t>potential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terrorist attacks.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The </a:t>
            </a:r>
            <a:r>
              <a:rPr lang="en-US" sz="1600" dirty="0">
                <a:latin typeface="Source Sans Pro" panose="020B0503030403020204" pitchFamily="34" charset="0"/>
                <a:ea typeface="Source Sans Pro" panose="020B0503030403020204" pitchFamily="34" charset="0"/>
                <a:cs typeface="Calibri" panose="020F0502020204030204" pitchFamily="34" charset="0"/>
              </a:rPr>
              <a:t>intent of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the </a:t>
            </a:r>
            <a:r>
              <a:rPr lang="en-US" sz="1600" spc="9" dirty="0">
                <a:latin typeface="Source Sans Pro" panose="020B0503030403020204" pitchFamily="34" charset="0"/>
                <a:ea typeface="Source Sans Pro" panose="020B0503030403020204" pitchFamily="34" charset="0"/>
                <a:cs typeface="Calibri" panose="020F0502020204030204" pitchFamily="34" charset="0"/>
              </a:rPr>
              <a:t>THSGP </a:t>
            </a:r>
            <a:r>
              <a:rPr lang="en-US" sz="1600" spc="4" dirty="0">
                <a:latin typeface="Source Sans Pro" panose="020B0503030403020204" pitchFamily="34" charset="0"/>
                <a:ea typeface="Source Sans Pro" panose="020B0503030403020204" pitchFamily="34" charset="0"/>
                <a:cs typeface="Calibri" panose="020F0502020204030204" pitchFamily="34" charset="0"/>
              </a:rPr>
              <a:t>is </a:t>
            </a:r>
            <a:r>
              <a:rPr lang="en-US" sz="1600" dirty="0">
                <a:latin typeface="Source Sans Pro" panose="020B0503030403020204" pitchFamily="34" charset="0"/>
                <a:ea typeface="Source Sans Pro" panose="020B0503030403020204" pitchFamily="34" charset="0"/>
                <a:cs typeface="Calibri" panose="020F0502020204030204" pitchFamily="34" charset="0"/>
              </a:rPr>
              <a:t>to competitively </a:t>
            </a:r>
            <a:r>
              <a:rPr lang="en-US" sz="1600" spc="-4" dirty="0">
                <a:latin typeface="Source Sans Pro" panose="020B0503030403020204" pitchFamily="34" charset="0"/>
                <a:ea typeface="Source Sans Pro" panose="020B0503030403020204" pitchFamily="34" charset="0"/>
                <a:cs typeface="Calibri" panose="020F0502020204030204" pitchFamily="34" charset="0"/>
              </a:rPr>
              <a:t>award </a:t>
            </a:r>
            <a:r>
              <a:rPr lang="en-US" sz="1600" dirty="0">
                <a:latin typeface="Source Sans Pro" panose="020B0503030403020204" pitchFamily="34" charset="0"/>
                <a:ea typeface="Source Sans Pro" panose="020B0503030403020204" pitchFamily="34" charset="0"/>
                <a:cs typeface="Calibri" panose="020F0502020204030204" pitchFamily="34" charset="0"/>
              </a:rPr>
              <a:t>grant </a:t>
            </a:r>
            <a:r>
              <a:rPr lang="en-US" sz="1600" spc="9" dirty="0">
                <a:latin typeface="Source Sans Pro" panose="020B0503030403020204" pitchFamily="34" charset="0"/>
                <a:ea typeface="Source Sans Pro" panose="020B0503030403020204" pitchFamily="34" charset="0"/>
                <a:cs typeface="Calibri" panose="020F0502020204030204" pitchFamily="34" charset="0"/>
              </a:rPr>
              <a:t>funding </a:t>
            </a:r>
            <a:r>
              <a:rPr lang="en-US" sz="1600" dirty="0">
                <a:latin typeface="Source Sans Pro" panose="020B0503030403020204" pitchFamily="34" charset="0"/>
                <a:ea typeface="Source Sans Pro" panose="020B0503030403020204" pitchFamily="34" charset="0"/>
                <a:cs typeface="Calibri" panose="020F0502020204030204" pitchFamily="34" charset="0"/>
              </a:rPr>
              <a:t>to assist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eligible </a:t>
            </a:r>
            <a:r>
              <a:rPr lang="en-US" sz="1600" dirty="0">
                <a:latin typeface="Source Sans Pro" panose="020B0503030403020204" pitchFamily="34" charset="0"/>
                <a:ea typeface="Source Sans Pro" panose="020B0503030403020204" pitchFamily="34" charset="0"/>
                <a:cs typeface="Calibri" panose="020F0502020204030204" pitchFamily="34" charset="0"/>
              </a:rPr>
              <a:t>tribes </a:t>
            </a:r>
            <a:r>
              <a:rPr lang="en-US" sz="1600" spc="4" dirty="0">
                <a:latin typeface="Source Sans Pro" panose="020B0503030403020204" pitchFamily="34" charset="0"/>
                <a:ea typeface="Source Sans Pro" panose="020B0503030403020204" pitchFamily="34" charset="0"/>
                <a:cs typeface="Calibri" panose="020F0502020204030204" pitchFamily="34" charset="0"/>
              </a:rPr>
              <a:t>in </a:t>
            </a:r>
            <a:r>
              <a:rPr lang="en-US" sz="1600" spc="9" dirty="0">
                <a:latin typeface="Source Sans Pro" panose="020B0503030403020204" pitchFamily="34" charset="0"/>
                <a:ea typeface="Source Sans Pro" panose="020B0503030403020204" pitchFamily="34" charset="0"/>
                <a:cs typeface="Calibri" panose="020F0502020204030204" pitchFamily="34" charset="0"/>
              </a:rPr>
              <a:t>the </a:t>
            </a:r>
            <a:r>
              <a:rPr lang="en-US" sz="1600" spc="4" dirty="0">
                <a:latin typeface="Source Sans Pro" panose="020B0503030403020204" pitchFamily="34" charset="0"/>
                <a:ea typeface="Source Sans Pro" panose="020B0503030403020204" pitchFamily="34" charset="0"/>
                <a:cs typeface="Calibri" panose="020F0502020204030204" pitchFamily="34" charset="0"/>
              </a:rPr>
              <a:t>implementation of the National Preparedness </a:t>
            </a:r>
            <a:r>
              <a:rPr lang="en-US" sz="1600" dirty="0">
                <a:latin typeface="Source Sans Pro" panose="020B0503030403020204" pitchFamily="34" charset="0"/>
                <a:ea typeface="Source Sans Pro" panose="020B0503030403020204" pitchFamily="34" charset="0"/>
                <a:cs typeface="Calibri" panose="020F0502020204030204" pitchFamily="34" charset="0"/>
              </a:rPr>
              <a:t>System. </a:t>
            </a:r>
            <a:r>
              <a:rPr lang="en-US" sz="1600" spc="9" dirty="0">
                <a:latin typeface="Source Sans Pro" panose="020B0503030403020204" pitchFamily="34" charset="0"/>
                <a:ea typeface="Source Sans Pro" panose="020B0503030403020204" pitchFamily="34" charset="0"/>
                <a:cs typeface="Calibri" panose="020F0502020204030204" pitchFamily="34" charset="0"/>
              </a:rPr>
              <a:t>FEMA </a:t>
            </a:r>
            <a:r>
              <a:rPr lang="en-US" sz="1600" spc="4" dirty="0">
                <a:latin typeface="Source Sans Pro" panose="020B0503030403020204" pitchFamily="34" charset="0"/>
                <a:ea typeface="Source Sans Pro" panose="020B0503030403020204" pitchFamily="34" charset="0"/>
                <a:cs typeface="Calibri" panose="020F0502020204030204" pitchFamily="34" charset="0"/>
              </a:rPr>
              <a:t>GPD </a:t>
            </a:r>
            <a:r>
              <a:rPr lang="en-US" sz="1600" dirty="0">
                <a:latin typeface="Source Sans Pro" panose="020B0503030403020204" pitchFamily="34" charset="0"/>
                <a:ea typeface="Source Sans Pro" panose="020B0503030403020204" pitchFamily="34" charset="0"/>
                <a:cs typeface="Calibri" panose="020F0502020204030204" pitchFamily="34" charset="0"/>
              </a:rPr>
              <a:t>administers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the </a:t>
            </a:r>
            <a:r>
              <a:rPr lang="en-US" sz="1600" dirty="0">
                <a:latin typeface="Source Sans Pro" panose="020B0503030403020204" pitchFamily="34" charset="0"/>
                <a:ea typeface="Source Sans Pro" panose="020B0503030403020204" pitchFamily="34" charset="0"/>
                <a:cs typeface="Calibri" panose="020F0502020204030204" pitchFamily="34" charset="0"/>
              </a:rPr>
              <a:t>grant programmatically </a:t>
            </a:r>
            <a:r>
              <a:rPr lang="en-US" sz="1600" spc="9" dirty="0">
                <a:latin typeface="Source Sans Pro" panose="020B0503030403020204" pitchFamily="34" charset="0"/>
                <a:ea typeface="Source Sans Pro" panose="020B0503030403020204" pitchFamily="34" charset="0"/>
                <a:cs typeface="Calibri" panose="020F0502020204030204" pitchFamily="34" charset="0"/>
              </a:rPr>
              <a:t>and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the </a:t>
            </a:r>
            <a:r>
              <a:rPr lang="en-US" sz="1600" spc="9" dirty="0">
                <a:latin typeface="Source Sans Pro" panose="020B0503030403020204" pitchFamily="34" charset="0"/>
                <a:ea typeface="Source Sans Pro" panose="020B0503030403020204" pitchFamily="34" charset="0"/>
                <a:cs typeface="Calibri" panose="020F0502020204030204" pitchFamily="34" charset="0"/>
              </a:rPr>
              <a:t>FEMA r</a:t>
            </a:r>
            <a:r>
              <a:rPr lang="en-US" sz="1600" dirty="0">
                <a:latin typeface="Source Sans Pro" panose="020B0503030403020204" pitchFamily="34" charset="0"/>
                <a:ea typeface="Source Sans Pro" panose="020B0503030403020204" pitchFamily="34" charset="0"/>
                <a:cs typeface="Calibri" panose="020F0502020204030204" pitchFamily="34" charset="0"/>
              </a:rPr>
              <a:t>egions </a:t>
            </a:r>
            <a:r>
              <a:rPr lang="en-US" sz="1600" spc="4" dirty="0">
                <a:latin typeface="Source Sans Pro" panose="020B0503030403020204" pitchFamily="34" charset="0"/>
                <a:ea typeface="Source Sans Pro" panose="020B0503030403020204" pitchFamily="34" charset="0"/>
                <a:cs typeface="Calibri" panose="020F0502020204030204" pitchFamily="34" charset="0"/>
              </a:rPr>
              <a:t>administer the </a:t>
            </a:r>
            <a:r>
              <a:rPr lang="en-US" sz="1600" dirty="0">
                <a:latin typeface="Source Sans Pro" panose="020B0503030403020204" pitchFamily="34" charset="0"/>
                <a:ea typeface="Source Sans Pro" panose="020B0503030403020204" pitchFamily="34" charset="0"/>
                <a:cs typeface="Calibri" panose="020F0502020204030204" pitchFamily="34" charset="0"/>
              </a:rPr>
              <a:t>grants</a:t>
            </a:r>
            <a:r>
              <a:rPr lang="en-US" sz="1600" spc="-9" dirty="0">
                <a:latin typeface="Source Sans Pro" panose="020B0503030403020204" pitchFamily="34" charset="0"/>
                <a:ea typeface="Source Sans Pro" panose="020B0503030403020204" pitchFamily="34" charset="0"/>
                <a:cs typeface="Calibri" panose="020F0502020204030204" pitchFamily="34" charset="0"/>
              </a:rPr>
              <a: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financially.</a:t>
            </a: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a:p>
            <a:pPr marL="177623" marR="24094" indent="-166977">
              <a:lnSpc>
                <a:spcPct val="101600"/>
              </a:lnSpc>
              <a:spcBef>
                <a:spcPts val="97"/>
              </a:spcBef>
              <a:buFont typeface="Arial"/>
              <a:buChar char="•"/>
              <a:tabLst>
                <a:tab pos="178183" algn="l"/>
              </a:tabLst>
            </a:pPr>
            <a:endParaRPr lang="en-US" sz="1600" dirty="0">
              <a:latin typeface="Source Sans Pro" panose="020B0503030403020204" pitchFamily="34" charset="0"/>
              <a:ea typeface="Source Sans Pro" panose="020B0503030403020204" pitchFamily="34" charset="0"/>
              <a:cs typeface="Calibri"/>
            </a:endParaRPr>
          </a:p>
        </p:txBody>
      </p:sp>
      <p:sp>
        <p:nvSpPr>
          <p:cNvPr id="5" name="Slide Number Placeholder 4">
            <a:extLst>
              <a:ext uri="{FF2B5EF4-FFF2-40B4-BE49-F238E27FC236}">
                <a16:creationId xmlns:a16="http://schemas.microsoft.com/office/drawing/2014/main" id="{F2470DE2-DC5E-2330-337A-F1EE5A4B9ACB}"/>
              </a:ext>
            </a:extLst>
          </p:cNvPr>
          <p:cNvSpPr>
            <a:spLocks noGrp="1"/>
          </p:cNvSpPr>
          <p:nvPr>
            <p:ph type="sldNum" sz="quarter" idx="12"/>
          </p:nvPr>
        </p:nvSpPr>
        <p:spPr/>
        <p:txBody>
          <a:bodyPr/>
          <a:lstStyle/>
          <a:p>
            <a:fld id="{8FCC257D-A786-9244-9E17-CE618C8B9275}"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555" y="484752"/>
            <a:ext cx="5855581" cy="691252"/>
          </a:xfrm>
          <a:prstGeom prst="rect">
            <a:avLst/>
          </a:prstGeom>
        </p:spPr>
        <p:txBody>
          <a:bodyPr vert="horz" wrap="square" lIns="0" tIns="14007" rIns="0" bIns="0" rtlCol="0" anchor="ctr">
            <a:spAutoFit/>
          </a:bodyPr>
          <a:lstStyle/>
          <a:p>
            <a:pPr marL="11206">
              <a:spcBef>
                <a:spcPts val="110"/>
              </a:spcBef>
            </a:pPr>
            <a:r>
              <a:rPr lang="en-US" spc="4" dirty="0"/>
              <a:t>Preparedness/Prevention</a:t>
            </a:r>
            <a:br>
              <a:rPr lang="en-US" spc="4" dirty="0"/>
            </a:br>
            <a:r>
              <a:rPr lang="en-US" sz="1600" spc="4" dirty="0"/>
              <a:t>For more information, visit: www.FEMA.gov/grants/preparedness</a:t>
            </a:r>
            <a:endParaRPr dirty="0"/>
          </a:p>
        </p:txBody>
      </p:sp>
      <p:sp>
        <p:nvSpPr>
          <p:cNvPr id="3" name="object 3"/>
          <p:cNvSpPr txBox="1"/>
          <p:nvPr/>
        </p:nvSpPr>
        <p:spPr>
          <a:xfrm>
            <a:off x="746554" y="1364987"/>
            <a:ext cx="10628917" cy="4005527"/>
          </a:xfrm>
          <a:prstGeom prst="rect">
            <a:avLst/>
          </a:prstGeom>
        </p:spPr>
        <p:txBody>
          <a:bodyPr vert="horz" wrap="square" lIns="0" tIns="12326" rIns="0" bIns="0" rtlCol="0">
            <a:spAutoFit/>
          </a:bodyPr>
          <a:lstStyle/>
          <a:p>
            <a:pPr marL="177623" marR="7284" indent="-166977">
              <a:lnSpc>
                <a:spcPct val="101600"/>
              </a:lnSpc>
              <a:spcBef>
                <a:spcPts val="97"/>
              </a:spcBef>
              <a:buFont typeface="Arial"/>
              <a:buChar char="•"/>
              <a:tabLst>
                <a:tab pos="178183" algn="l"/>
              </a:tabLst>
            </a:pPr>
            <a:r>
              <a:rPr sz="1600" b="1" u="sng" spc="4" dirty="0">
                <a:solidFill>
                  <a:srgbClr val="001F60"/>
                </a:solidFill>
                <a:latin typeface="Source Sans Pro" panose="020B0503030403020204" pitchFamily="34" charset="0"/>
                <a:ea typeface="Source Sans Pro" panose="020B0503030403020204" pitchFamily="34" charset="0"/>
                <a:cs typeface="Calibri"/>
              </a:rPr>
              <a:t>Intercity Passenger </a:t>
            </a:r>
            <a:r>
              <a:rPr sz="1600" b="1" u="sng" spc="9" dirty="0">
                <a:solidFill>
                  <a:srgbClr val="001F60"/>
                </a:solidFill>
                <a:latin typeface="Source Sans Pro" panose="020B0503030403020204" pitchFamily="34" charset="0"/>
                <a:ea typeface="Source Sans Pro" panose="020B0503030403020204" pitchFamily="34" charset="0"/>
                <a:cs typeface="Calibri"/>
              </a:rPr>
              <a:t>Rail (IPR)</a:t>
            </a:r>
            <a:r>
              <a:rPr sz="1600" b="1" spc="9" dirty="0">
                <a:solidFill>
                  <a:srgbClr val="001F60"/>
                </a:solidFill>
                <a:latin typeface="Source Sans Pro" panose="020B0503030403020204" pitchFamily="34" charset="0"/>
                <a:ea typeface="Source Sans Pro" panose="020B0503030403020204" pitchFamily="34" charset="0"/>
                <a:cs typeface="Calibri"/>
              </a:rPr>
              <a:t>: </a:t>
            </a:r>
            <a:r>
              <a:rPr sz="1600" spc="9" dirty="0">
                <a:latin typeface="Source Sans Pro" panose="020B0503030403020204" pitchFamily="34" charset="0"/>
                <a:ea typeface="Source Sans Pro" panose="020B0503030403020204" pitchFamily="34" charset="0"/>
                <a:cs typeface="Calibri"/>
              </a:rPr>
              <a:t>The IPR </a:t>
            </a:r>
            <a:r>
              <a:rPr sz="1600" dirty="0">
                <a:latin typeface="Source Sans Pro" panose="020B0503030403020204" pitchFamily="34" charset="0"/>
                <a:ea typeface="Source Sans Pro" panose="020B0503030403020204" pitchFamily="34" charset="0"/>
                <a:cs typeface="Calibri"/>
              </a:rPr>
              <a:t>Program </a:t>
            </a:r>
            <a:r>
              <a:rPr sz="1600" spc="4" dirty="0">
                <a:latin typeface="Source Sans Pro" panose="020B0503030403020204" pitchFamily="34" charset="0"/>
                <a:ea typeface="Source Sans Pro" panose="020B0503030403020204" pitchFamily="34" charset="0"/>
                <a:cs typeface="Calibri"/>
              </a:rPr>
              <a:t>was </a:t>
            </a:r>
            <a:r>
              <a:rPr sz="1600" dirty="0">
                <a:latin typeface="Source Sans Pro" panose="020B0503030403020204" pitchFamily="34" charset="0"/>
                <a:ea typeface="Source Sans Pro" panose="020B0503030403020204" pitchFamily="34" charset="0"/>
                <a:cs typeface="Calibri"/>
              </a:rPr>
              <a:t>appropriated for Amtrak </a:t>
            </a:r>
            <a:r>
              <a:rPr sz="1600" spc="-4" dirty="0">
                <a:latin typeface="Source Sans Pro" panose="020B0503030403020204" pitchFamily="34" charset="0"/>
                <a:ea typeface="Source Sans Pro" panose="020B0503030403020204" pitchFamily="34" charset="0"/>
                <a:cs typeface="Calibri"/>
              </a:rPr>
              <a:t>to </a:t>
            </a:r>
            <a:r>
              <a:rPr sz="1600" spc="4" dirty="0">
                <a:latin typeface="Source Sans Pro" panose="020B0503030403020204" pitchFamily="34" charset="0"/>
                <a:ea typeface="Source Sans Pro" panose="020B0503030403020204" pitchFamily="34" charset="0"/>
                <a:cs typeface="Calibri"/>
              </a:rPr>
              <a:t>use in </a:t>
            </a:r>
            <a:r>
              <a:rPr sz="1600" dirty="0">
                <a:latin typeface="Source Sans Pro" panose="020B0503030403020204" pitchFamily="34" charset="0"/>
                <a:ea typeface="Source Sans Pro" panose="020B0503030403020204" pitchFamily="34" charset="0"/>
                <a:cs typeface="Calibri"/>
              </a:rPr>
              <a:t>protecting </a:t>
            </a:r>
            <a:r>
              <a:rPr sz="1600" spc="4" dirty="0">
                <a:latin typeface="Source Sans Pro" panose="020B0503030403020204" pitchFamily="34" charset="0"/>
                <a:ea typeface="Source Sans Pro" panose="020B0503030403020204" pitchFamily="34" charset="0"/>
                <a:cs typeface="Calibri"/>
              </a:rPr>
              <a:t>critical </a:t>
            </a:r>
            <a:r>
              <a:rPr sz="1600" dirty="0">
                <a:latin typeface="Source Sans Pro" panose="020B0503030403020204" pitchFamily="34" charset="0"/>
                <a:ea typeface="Source Sans Pro" panose="020B0503030403020204" pitchFamily="34" charset="0"/>
                <a:cs typeface="Calibri"/>
              </a:rPr>
              <a:t>transportation infrastructure </a:t>
            </a:r>
            <a:r>
              <a:rPr sz="1600" spc="9" dirty="0">
                <a:latin typeface="Source Sans Pro" panose="020B0503030403020204" pitchFamily="34" charset="0"/>
                <a:ea typeface="Source Sans Pro" panose="020B0503030403020204" pitchFamily="34" charset="0"/>
                <a:cs typeface="Calibri"/>
              </a:rPr>
              <a:t>and </a:t>
            </a:r>
            <a:r>
              <a:rPr sz="1600" spc="4" dirty="0">
                <a:latin typeface="Source Sans Pro" panose="020B0503030403020204" pitchFamily="34" charset="0"/>
                <a:ea typeface="Source Sans Pro" panose="020B0503030403020204" pitchFamily="34" charset="0"/>
                <a:cs typeface="Calibri"/>
              </a:rPr>
              <a:t>the </a:t>
            </a:r>
            <a:r>
              <a:rPr sz="1600" spc="-4" dirty="0">
                <a:latin typeface="Source Sans Pro" panose="020B0503030403020204" pitchFamily="34" charset="0"/>
                <a:ea typeface="Source Sans Pro" panose="020B0503030403020204" pitchFamily="34" charset="0"/>
                <a:cs typeface="Calibri"/>
              </a:rPr>
              <a:t>traveling </a:t>
            </a:r>
            <a:r>
              <a:rPr sz="1600" spc="4" dirty="0">
                <a:latin typeface="Source Sans Pro" panose="020B0503030403020204" pitchFamily="34" charset="0"/>
                <a:ea typeface="Source Sans Pro" panose="020B0503030403020204" pitchFamily="34" charset="0"/>
                <a:cs typeface="Calibri"/>
              </a:rPr>
              <a:t>public </a:t>
            </a:r>
            <a:r>
              <a:rPr sz="1600" dirty="0">
                <a:latin typeface="Source Sans Pro" panose="020B0503030403020204" pitchFamily="34" charset="0"/>
                <a:ea typeface="Source Sans Pro" panose="020B0503030403020204" pitchFamily="34" charset="0"/>
                <a:cs typeface="Calibri"/>
              </a:rPr>
              <a:t>from </a:t>
            </a:r>
            <a:r>
              <a:rPr sz="1600" spc="4" dirty="0">
                <a:latin typeface="Source Sans Pro" panose="020B0503030403020204" pitchFamily="34" charset="0"/>
                <a:ea typeface="Source Sans Pro" panose="020B0503030403020204" pitchFamily="34" charset="0"/>
                <a:cs typeface="Calibri"/>
              </a:rPr>
              <a:t>acts of </a:t>
            </a:r>
            <a:r>
              <a:rPr sz="1600" dirty="0">
                <a:latin typeface="Source Sans Pro" panose="020B0503030403020204" pitchFamily="34" charset="0"/>
                <a:ea typeface="Source Sans Pro" panose="020B0503030403020204" pitchFamily="34" charset="0"/>
                <a:cs typeface="Calibri"/>
              </a:rPr>
              <a:t>terrorism </a:t>
            </a:r>
            <a:r>
              <a:rPr sz="1600" spc="9" dirty="0">
                <a:latin typeface="Source Sans Pro" panose="020B0503030403020204" pitchFamily="34" charset="0"/>
                <a:ea typeface="Source Sans Pro" panose="020B0503030403020204" pitchFamily="34" charset="0"/>
                <a:cs typeface="Calibri"/>
              </a:rPr>
              <a:t>and </a:t>
            </a:r>
            <a:r>
              <a:rPr sz="1600" spc="4" dirty="0">
                <a:latin typeface="Source Sans Pro" panose="020B0503030403020204" pitchFamily="34" charset="0"/>
                <a:ea typeface="Source Sans Pro" panose="020B0503030403020204" pitchFamily="34" charset="0"/>
                <a:cs typeface="Calibri"/>
              </a:rPr>
              <a:t>increase the </a:t>
            </a:r>
            <a:r>
              <a:rPr sz="1600" dirty="0">
                <a:latin typeface="Source Sans Pro" panose="020B0503030403020204" pitchFamily="34" charset="0"/>
                <a:ea typeface="Source Sans Pro" panose="020B0503030403020204" pitchFamily="34" charset="0"/>
                <a:cs typeface="Calibri"/>
              </a:rPr>
              <a:t>resilience </a:t>
            </a:r>
            <a:r>
              <a:rPr sz="1600" spc="4" dirty="0">
                <a:latin typeface="Source Sans Pro" panose="020B0503030403020204" pitchFamily="34" charset="0"/>
                <a:ea typeface="Source Sans Pro" panose="020B0503030403020204" pitchFamily="34" charset="0"/>
                <a:cs typeface="Calibri"/>
              </a:rPr>
              <a:t>of </a:t>
            </a:r>
            <a:r>
              <a:rPr sz="1600" spc="9" dirty="0">
                <a:latin typeface="Source Sans Pro" panose="020B0503030403020204" pitchFamily="34" charset="0"/>
                <a:ea typeface="Source Sans Pro" panose="020B0503030403020204" pitchFamily="34" charset="0"/>
                <a:cs typeface="Calibri"/>
              </a:rPr>
              <a:t>the </a:t>
            </a:r>
            <a:r>
              <a:rPr sz="1600" dirty="0">
                <a:latin typeface="Source Sans Pro" panose="020B0503030403020204" pitchFamily="34" charset="0"/>
                <a:ea typeface="Source Sans Pro" panose="020B0503030403020204" pitchFamily="34" charset="0"/>
                <a:cs typeface="Calibri"/>
              </a:rPr>
              <a:t>Amtrak </a:t>
            </a:r>
            <a:r>
              <a:rPr sz="1600" spc="-4" dirty="0">
                <a:latin typeface="Source Sans Pro" panose="020B0503030403020204" pitchFamily="34" charset="0"/>
                <a:ea typeface="Source Sans Pro" panose="020B0503030403020204" pitchFamily="34" charset="0"/>
                <a:cs typeface="Calibri"/>
              </a:rPr>
              <a:t>rail </a:t>
            </a:r>
            <a:r>
              <a:rPr sz="1600" dirty="0">
                <a:latin typeface="Source Sans Pro" panose="020B0503030403020204" pitchFamily="34" charset="0"/>
                <a:ea typeface="Source Sans Pro" panose="020B0503030403020204" pitchFamily="34" charset="0"/>
                <a:cs typeface="Calibri"/>
              </a:rPr>
              <a:t>system. </a:t>
            </a:r>
            <a:r>
              <a:rPr sz="1600" spc="9" dirty="0">
                <a:latin typeface="Source Sans Pro" panose="020B0503030403020204" pitchFamily="34" charset="0"/>
                <a:ea typeface="Source Sans Pro" panose="020B0503030403020204" pitchFamily="34" charset="0"/>
                <a:cs typeface="Calibri"/>
              </a:rPr>
              <a:t>FEMA </a:t>
            </a:r>
            <a:r>
              <a:rPr sz="1600" spc="4" dirty="0">
                <a:latin typeface="Source Sans Pro" panose="020B0503030403020204" pitchFamily="34" charset="0"/>
                <a:ea typeface="Source Sans Pro" panose="020B0503030403020204" pitchFamily="34" charset="0"/>
                <a:cs typeface="Calibri"/>
              </a:rPr>
              <a:t>GPD </a:t>
            </a:r>
            <a:r>
              <a:rPr sz="1600" dirty="0">
                <a:latin typeface="Source Sans Pro" panose="020B0503030403020204" pitchFamily="34" charset="0"/>
                <a:ea typeface="Source Sans Pro" panose="020B0503030403020204" pitchFamily="34" charset="0"/>
                <a:cs typeface="Calibri"/>
              </a:rPr>
              <a:t>administers </a:t>
            </a:r>
            <a:r>
              <a:rPr sz="1600" spc="9" dirty="0">
                <a:latin typeface="Source Sans Pro" panose="020B0503030403020204" pitchFamily="34" charset="0"/>
                <a:ea typeface="Source Sans Pro" panose="020B0503030403020204" pitchFamily="34" charset="0"/>
                <a:cs typeface="Calibri"/>
              </a:rPr>
              <a:t>the </a:t>
            </a:r>
            <a:r>
              <a:rPr sz="1600" dirty="0">
                <a:latin typeface="Source Sans Pro" panose="020B0503030403020204" pitchFamily="34" charset="0"/>
                <a:ea typeface="Source Sans Pro" panose="020B0503030403020204" pitchFamily="34" charset="0"/>
                <a:cs typeface="Calibri"/>
              </a:rPr>
              <a:t>grant </a:t>
            </a:r>
            <a:r>
              <a:rPr sz="1600" spc="4" dirty="0">
                <a:latin typeface="Source Sans Pro" panose="020B0503030403020204" pitchFamily="34" charset="0"/>
                <a:ea typeface="Source Sans Pro" panose="020B0503030403020204" pitchFamily="34" charset="0"/>
                <a:cs typeface="Calibri"/>
              </a:rPr>
              <a:t>both </a:t>
            </a:r>
            <a:r>
              <a:rPr sz="1600" dirty="0">
                <a:latin typeface="Source Sans Pro" panose="020B0503030403020204" pitchFamily="34" charset="0"/>
                <a:ea typeface="Source Sans Pro" panose="020B0503030403020204" pitchFamily="34" charset="0"/>
                <a:cs typeface="Calibri"/>
              </a:rPr>
              <a:t>programmatically </a:t>
            </a:r>
            <a:r>
              <a:rPr sz="1600" spc="4" dirty="0">
                <a:latin typeface="Source Sans Pro" panose="020B0503030403020204" pitchFamily="34" charset="0"/>
                <a:ea typeface="Source Sans Pro" panose="020B0503030403020204" pitchFamily="34" charset="0"/>
                <a:cs typeface="Calibri"/>
              </a:rPr>
              <a:t>and</a:t>
            </a:r>
            <a:r>
              <a:rPr sz="1600" spc="-84" dirty="0">
                <a:latin typeface="Source Sans Pro" panose="020B0503030403020204" pitchFamily="34" charset="0"/>
                <a:ea typeface="Source Sans Pro" panose="020B0503030403020204" pitchFamily="34" charset="0"/>
                <a:cs typeface="Calibri"/>
              </a:rPr>
              <a:t> </a:t>
            </a:r>
            <a:r>
              <a:rPr sz="1600" dirty="0">
                <a:latin typeface="Source Sans Pro" panose="020B0503030403020204" pitchFamily="34" charset="0"/>
                <a:ea typeface="Source Sans Pro" panose="020B0503030403020204" pitchFamily="34" charset="0"/>
                <a:cs typeface="Calibri"/>
              </a:rPr>
              <a:t>financially.</a:t>
            </a:r>
          </a:p>
          <a:p>
            <a:pPr>
              <a:spcBef>
                <a:spcPts val="4"/>
              </a:spcBef>
              <a:buClr>
                <a:srgbClr val="001F60"/>
              </a:buClr>
              <a:buFont typeface="Arial"/>
              <a:buChar char="•"/>
            </a:pPr>
            <a:endParaRPr sz="1600" dirty="0">
              <a:latin typeface="Source Sans Pro" panose="020B0503030403020204" pitchFamily="34" charset="0"/>
              <a:ea typeface="Source Sans Pro" panose="020B0503030403020204" pitchFamily="34" charset="0"/>
              <a:cs typeface="Calibri"/>
            </a:endParaRPr>
          </a:p>
          <a:p>
            <a:pPr marL="177623" marR="45386" indent="-166977">
              <a:lnSpc>
                <a:spcPct val="101600"/>
              </a:lnSpc>
              <a:buFont typeface="Arial"/>
              <a:buChar char="•"/>
              <a:tabLst>
                <a:tab pos="178183" algn="l"/>
              </a:tabLst>
            </a:pPr>
            <a:r>
              <a:rPr sz="1600" b="1" u="sng" spc="4" dirty="0">
                <a:solidFill>
                  <a:srgbClr val="001F60"/>
                </a:solidFill>
                <a:latin typeface="Source Sans Pro" panose="020B0503030403020204" pitchFamily="34" charset="0"/>
                <a:ea typeface="Source Sans Pro" panose="020B0503030403020204" pitchFamily="34" charset="0"/>
                <a:cs typeface="Calibri"/>
              </a:rPr>
              <a:t>Port </a:t>
            </a:r>
            <a:r>
              <a:rPr sz="1600" b="1" u="sng" spc="9" dirty="0">
                <a:solidFill>
                  <a:srgbClr val="001F60"/>
                </a:solidFill>
                <a:latin typeface="Source Sans Pro" panose="020B0503030403020204" pitchFamily="34" charset="0"/>
                <a:ea typeface="Source Sans Pro" panose="020B0503030403020204" pitchFamily="34" charset="0"/>
                <a:cs typeface="Calibri"/>
              </a:rPr>
              <a:t>Security </a:t>
            </a:r>
            <a:r>
              <a:rPr sz="1600" b="1" u="sng" spc="4" dirty="0">
                <a:solidFill>
                  <a:srgbClr val="001F60"/>
                </a:solidFill>
                <a:latin typeface="Source Sans Pro" panose="020B0503030403020204" pitchFamily="34" charset="0"/>
                <a:ea typeface="Source Sans Pro" panose="020B0503030403020204" pitchFamily="34" charset="0"/>
                <a:cs typeface="Calibri"/>
              </a:rPr>
              <a:t>Grant Program </a:t>
            </a:r>
            <a:r>
              <a:rPr sz="1600" b="1" u="sng" spc="13" dirty="0">
                <a:solidFill>
                  <a:srgbClr val="001F60"/>
                </a:solidFill>
                <a:latin typeface="Source Sans Pro" panose="020B0503030403020204" pitchFamily="34" charset="0"/>
                <a:ea typeface="Source Sans Pro" panose="020B0503030403020204" pitchFamily="34" charset="0"/>
                <a:cs typeface="Calibri"/>
              </a:rPr>
              <a:t>(PSGP)</a:t>
            </a:r>
            <a:r>
              <a:rPr sz="1600" b="1" spc="13" dirty="0">
                <a:solidFill>
                  <a:srgbClr val="001F60"/>
                </a:solidFill>
                <a:latin typeface="Source Sans Pro" panose="020B0503030403020204" pitchFamily="34" charset="0"/>
                <a:ea typeface="Source Sans Pro" panose="020B0503030403020204" pitchFamily="34" charset="0"/>
                <a:cs typeface="Calibri"/>
              </a:rPr>
              <a:t>: </a:t>
            </a:r>
            <a:r>
              <a:rPr lang="en-US" sz="1600" spc="9" dirty="0">
                <a:latin typeface="Source Sans Pro" panose="020B0503030403020204" pitchFamily="34" charset="0"/>
                <a:ea typeface="Source Sans Pro" panose="020B0503030403020204" pitchFamily="34" charset="0"/>
                <a:cs typeface="Calibri"/>
              </a:rPr>
              <a:t>F</a:t>
            </a:r>
            <a:r>
              <a:rPr sz="1600" dirty="0">
                <a:latin typeface="Source Sans Pro" panose="020B0503030403020204" pitchFamily="34" charset="0"/>
                <a:ea typeface="Source Sans Pro" panose="020B0503030403020204" pitchFamily="34" charset="0"/>
                <a:cs typeface="Calibri"/>
              </a:rPr>
              <a:t>or transportation infrastructure  </a:t>
            </a:r>
            <a:r>
              <a:rPr sz="1600" spc="4" dirty="0">
                <a:latin typeface="Source Sans Pro" panose="020B0503030403020204" pitchFamily="34" charset="0"/>
                <a:ea typeface="Source Sans Pro" panose="020B0503030403020204" pitchFamily="34" charset="0"/>
                <a:cs typeface="Calibri"/>
              </a:rPr>
              <a:t>security activities </a:t>
            </a:r>
            <a:r>
              <a:rPr sz="1600" dirty="0">
                <a:latin typeface="Source Sans Pro" panose="020B0503030403020204" pitchFamily="34" charset="0"/>
                <a:ea typeface="Source Sans Pro" panose="020B0503030403020204" pitchFamily="34" charset="0"/>
                <a:cs typeface="Calibri"/>
              </a:rPr>
              <a:t>to </a:t>
            </a:r>
            <a:r>
              <a:rPr sz="1600" spc="4" dirty="0">
                <a:latin typeface="Source Sans Pro" panose="020B0503030403020204" pitchFamily="34" charset="0"/>
                <a:ea typeface="Source Sans Pro" panose="020B0503030403020204" pitchFamily="34" charset="0"/>
                <a:cs typeface="Calibri"/>
              </a:rPr>
              <a:t>implement Area Maritime </a:t>
            </a:r>
            <a:r>
              <a:rPr sz="1600" spc="-4" dirty="0">
                <a:latin typeface="Source Sans Pro" panose="020B0503030403020204" pitchFamily="34" charset="0"/>
                <a:ea typeface="Source Sans Pro" panose="020B0503030403020204" pitchFamily="34" charset="0"/>
                <a:cs typeface="Calibri"/>
              </a:rPr>
              <a:t>Transportation </a:t>
            </a:r>
            <a:r>
              <a:rPr sz="1600" spc="4" dirty="0">
                <a:latin typeface="Source Sans Pro" panose="020B0503030403020204" pitchFamily="34" charset="0"/>
                <a:ea typeface="Source Sans Pro" panose="020B0503030403020204" pitchFamily="34" charset="0"/>
                <a:cs typeface="Calibri"/>
              </a:rPr>
              <a:t>Security Plans </a:t>
            </a:r>
            <a:r>
              <a:rPr sz="1600" dirty="0">
                <a:latin typeface="Source Sans Pro" panose="020B0503030403020204" pitchFamily="34" charset="0"/>
                <a:ea typeface="Source Sans Pro" panose="020B0503030403020204" pitchFamily="34" charset="0"/>
                <a:cs typeface="Calibri"/>
              </a:rPr>
              <a:t>(AMSPs) </a:t>
            </a:r>
            <a:r>
              <a:rPr sz="1600" spc="9" dirty="0">
                <a:latin typeface="Source Sans Pro" panose="020B0503030403020204" pitchFamily="34" charset="0"/>
                <a:ea typeface="Source Sans Pro" panose="020B0503030403020204" pitchFamily="34" charset="0"/>
                <a:cs typeface="Calibri"/>
              </a:rPr>
              <a:t>and </a:t>
            </a:r>
            <a:r>
              <a:rPr sz="1600" dirty="0">
                <a:latin typeface="Source Sans Pro" panose="020B0503030403020204" pitchFamily="34" charset="0"/>
                <a:ea typeface="Source Sans Pro" panose="020B0503030403020204" pitchFamily="34" charset="0"/>
                <a:cs typeface="Calibri"/>
              </a:rPr>
              <a:t>facility </a:t>
            </a:r>
            <a:r>
              <a:rPr sz="1600" spc="4" dirty="0">
                <a:latin typeface="Source Sans Pro" panose="020B0503030403020204" pitchFamily="34" charset="0"/>
                <a:ea typeface="Source Sans Pro" panose="020B0503030403020204" pitchFamily="34" charset="0"/>
                <a:cs typeface="Calibri"/>
              </a:rPr>
              <a:t>security plans </a:t>
            </a:r>
            <a:r>
              <a:rPr sz="1600" spc="9" dirty="0">
                <a:latin typeface="Source Sans Pro" panose="020B0503030403020204" pitchFamily="34" charset="0"/>
                <a:ea typeface="Source Sans Pro" panose="020B0503030403020204" pitchFamily="34" charset="0"/>
                <a:cs typeface="Calibri"/>
              </a:rPr>
              <a:t>among </a:t>
            </a:r>
            <a:r>
              <a:rPr sz="1600" spc="4" dirty="0">
                <a:latin typeface="Source Sans Pro" panose="020B0503030403020204" pitchFamily="34" charset="0"/>
                <a:ea typeface="Source Sans Pro" panose="020B0503030403020204" pitchFamily="34" charset="0"/>
                <a:cs typeface="Calibri"/>
              </a:rPr>
              <a:t>port authorities, </a:t>
            </a:r>
            <a:r>
              <a:rPr sz="1600" dirty="0">
                <a:latin typeface="Source Sans Pro" panose="020B0503030403020204" pitchFamily="34" charset="0"/>
                <a:ea typeface="Source Sans Pro" panose="020B0503030403020204" pitchFamily="34" charset="0"/>
                <a:cs typeface="Calibri"/>
              </a:rPr>
              <a:t>facility operators, </a:t>
            </a:r>
            <a:r>
              <a:rPr sz="1600" spc="9" dirty="0">
                <a:latin typeface="Source Sans Pro" panose="020B0503030403020204" pitchFamily="34" charset="0"/>
                <a:ea typeface="Source Sans Pro" panose="020B0503030403020204" pitchFamily="34" charset="0"/>
                <a:cs typeface="Calibri"/>
              </a:rPr>
              <a:t>and </a:t>
            </a:r>
            <a:r>
              <a:rPr sz="1600" spc="-4" dirty="0">
                <a:latin typeface="Source Sans Pro" panose="020B0503030403020204" pitchFamily="34" charset="0"/>
                <a:ea typeface="Source Sans Pro" panose="020B0503030403020204" pitchFamily="34" charset="0"/>
                <a:cs typeface="Calibri"/>
              </a:rPr>
              <a:t>state </a:t>
            </a:r>
            <a:r>
              <a:rPr sz="1600" spc="9" dirty="0">
                <a:latin typeface="Source Sans Pro" panose="020B0503030403020204" pitchFamily="34" charset="0"/>
                <a:ea typeface="Source Sans Pro" panose="020B0503030403020204" pitchFamily="34" charset="0"/>
                <a:cs typeface="Calibri"/>
              </a:rPr>
              <a:t>and </a:t>
            </a:r>
            <a:r>
              <a:rPr sz="1600" dirty="0">
                <a:latin typeface="Source Sans Pro" panose="020B0503030403020204" pitchFamily="34" charset="0"/>
                <a:ea typeface="Source Sans Pro" panose="020B0503030403020204" pitchFamily="34" charset="0"/>
                <a:cs typeface="Calibri"/>
              </a:rPr>
              <a:t>local </a:t>
            </a:r>
            <a:r>
              <a:rPr sz="1600" spc="4" dirty="0">
                <a:latin typeface="Source Sans Pro" panose="020B0503030403020204" pitchFamily="34" charset="0"/>
                <a:ea typeface="Source Sans Pro" panose="020B0503030403020204" pitchFamily="34" charset="0"/>
                <a:cs typeface="Calibri"/>
              </a:rPr>
              <a:t>government agencies </a:t>
            </a:r>
            <a:r>
              <a:rPr sz="1600" dirty="0">
                <a:latin typeface="Source Sans Pro" panose="020B0503030403020204" pitchFamily="34" charset="0"/>
                <a:ea typeface="Source Sans Pro" panose="020B0503030403020204" pitchFamily="34" charset="0"/>
                <a:cs typeface="Calibri"/>
              </a:rPr>
              <a:t>required to provide </a:t>
            </a:r>
            <a:r>
              <a:rPr sz="1600" spc="4" dirty="0">
                <a:latin typeface="Source Sans Pro" panose="020B0503030403020204" pitchFamily="34" charset="0"/>
                <a:ea typeface="Source Sans Pro" panose="020B0503030403020204" pitchFamily="34" charset="0"/>
                <a:cs typeface="Calibri"/>
              </a:rPr>
              <a:t>port security services. </a:t>
            </a:r>
            <a:r>
              <a:rPr sz="1600" spc="9" dirty="0">
                <a:latin typeface="Source Sans Pro" panose="020B0503030403020204" pitchFamily="34" charset="0"/>
                <a:ea typeface="Source Sans Pro" panose="020B0503030403020204" pitchFamily="34" charset="0"/>
                <a:cs typeface="Calibri"/>
              </a:rPr>
              <a:t>The </a:t>
            </a:r>
            <a:r>
              <a:rPr sz="1600" spc="4" dirty="0">
                <a:latin typeface="Source Sans Pro" panose="020B0503030403020204" pitchFamily="34" charset="0"/>
                <a:ea typeface="Source Sans Pro" panose="020B0503030403020204" pitchFamily="34" charset="0"/>
                <a:cs typeface="Calibri"/>
              </a:rPr>
              <a:t>purpose of </a:t>
            </a:r>
            <a:r>
              <a:rPr sz="1600" spc="9" dirty="0">
                <a:latin typeface="Source Sans Pro" panose="020B0503030403020204" pitchFamily="34" charset="0"/>
                <a:ea typeface="Source Sans Pro" panose="020B0503030403020204" pitchFamily="34" charset="0"/>
                <a:cs typeface="Calibri"/>
              </a:rPr>
              <a:t>the </a:t>
            </a:r>
            <a:r>
              <a:rPr sz="1600" spc="4" dirty="0">
                <a:latin typeface="Source Sans Pro" panose="020B0503030403020204" pitchFamily="34" charset="0"/>
                <a:ea typeface="Source Sans Pro" panose="020B0503030403020204" pitchFamily="34" charset="0"/>
                <a:cs typeface="Calibri"/>
              </a:rPr>
              <a:t>PSGP is </a:t>
            </a:r>
            <a:r>
              <a:rPr sz="1600" spc="-4" dirty="0">
                <a:latin typeface="Source Sans Pro" panose="020B0503030403020204" pitchFamily="34" charset="0"/>
                <a:ea typeface="Source Sans Pro" panose="020B0503030403020204" pitchFamily="34" charset="0"/>
                <a:cs typeface="Calibri"/>
              </a:rPr>
              <a:t>to </a:t>
            </a:r>
            <a:r>
              <a:rPr sz="1600" spc="4" dirty="0">
                <a:latin typeface="Source Sans Pro" panose="020B0503030403020204" pitchFamily="34" charset="0"/>
                <a:ea typeface="Source Sans Pro" panose="020B0503030403020204" pitchFamily="34" charset="0"/>
                <a:cs typeface="Calibri"/>
              </a:rPr>
              <a:t>competitively </a:t>
            </a:r>
            <a:r>
              <a:rPr sz="1600" dirty="0">
                <a:latin typeface="Source Sans Pro" panose="020B0503030403020204" pitchFamily="34" charset="0"/>
                <a:ea typeface="Source Sans Pro" panose="020B0503030403020204" pitchFamily="34" charset="0"/>
                <a:cs typeface="Calibri"/>
              </a:rPr>
              <a:t>award grant </a:t>
            </a:r>
            <a:r>
              <a:rPr sz="1600" spc="9" dirty="0">
                <a:latin typeface="Source Sans Pro" panose="020B0503030403020204" pitchFamily="34" charset="0"/>
                <a:ea typeface="Source Sans Pro" panose="020B0503030403020204" pitchFamily="34" charset="0"/>
                <a:cs typeface="Calibri"/>
              </a:rPr>
              <a:t>funding </a:t>
            </a:r>
            <a:r>
              <a:rPr sz="1600" dirty="0">
                <a:latin typeface="Source Sans Pro" panose="020B0503030403020204" pitchFamily="34" charset="0"/>
                <a:ea typeface="Source Sans Pro" panose="020B0503030403020204" pitchFamily="34" charset="0"/>
                <a:cs typeface="Calibri"/>
              </a:rPr>
              <a:t>to </a:t>
            </a:r>
            <a:r>
              <a:rPr sz="1600" spc="4" dirty="0">
                <a:latin typeface="Source Sans Pro" panose="020B0503030403020204" pitchFamily="34" charset="0"/>
                <a:ea typeface="Source Sans Pro" panose="020B0503030403020204" pitchFamily="34" charset="0"/>
                <a:cs typeface="Calibri"/>
              </a:rPr>
              <a:t>support increased port-wide </a:t>
            </a:r>
            <a:r>
              <a:rPr sz="1600" dirty="0">
                <a:latin typeface="Source Sans Pro" panose="020B0503030403020204" pitchFamily="34" charset="0"/>
                <a:ea typeface="Source Sans Pro" panose="020B0503030403020204" pitchFamily="34" charset="0"/>
                <a:cs typeface="Calibri"/>
              </a:rPr>
              <a:t>risk </a:t>
            </a:r>
            <a:r>
              <a:rPr sz="1600" spc="4" dirty="0">
                <a:latin typeface="Source Sans Pro" panose="020B0503030403020204" pitchFamily="34" charset="0"/>
                <a:ea typeface="Source Sans Pro" panose="020B0503030403020204" pitchFamily="34" charset="0"/>
                <a:cs typeface="Calibri"/>
              </a:rPr>
              <a:t>management, </a:t>
            </a:r>
            <a:r>
              <a:rPr sz="1600" spc="9" dirty="0">
                <a:latin typeface="Source Sans Pro" panose="020B0503030403020204" pitchFamily="34" charset="0"/>
                <a:ea typeface="Source Sans Pro" panose="020B0503030403020204" pitchFamily="34" charset="0"/>
                <a:cs typeface="Calibri"/>
              </a:rPr>
              <a:t>enhance </a:t>
            </a:r>
            <a:r>
              <a:rPr sz="1600" spc="4" dirty="0">
                <a:latin typeface="Source Sans Pro" panose="020B0503030403020204" pitchFamily="34" charset="0"/>
                <a:ea typeface="Source Sans Pro" panose="020B0503030403020204" pitchFamily="34" charset="0"/>
                <a:cs typeface="Calibri"/>
              </a:rPr>
              <a:t>domain </a:t>
            </a:r>
            <a:r>
              <a:rPr sz="1600" dirty="0">
                <a:latin typeface="Source Sans Pro" panose="020B0503030403020204" pitchFamily="34" charset="0"/>
                <a:ea typeface="Source Sans Pro" panose="020B0503030403020204" pitchFamily="34" charset="0"/>
                <a:cs typeface="Calibri"/>
              </a:rPr>
              <a:t>awareness, </a:t>
            </a:r>
            <a:r>
              <a:rPr sz="1600" spc="4" dirty="0">
                <a:latin typeface="Source Sans Pro" panose="020B0503030403020204" pitchFamily="34" charset="0"/>
                <a:ea typeface="Source Sans Pro" panose="020B0503030403020204" pitchFamily="34" charset="0"/>
                <a:cs typeface="Calibri"/>
              </a:rPr>
              <a:t>conduct </a:t>
            </a:r>
            <a:r>
              <a:rPr sz="1600" dirty="0">
                <a:latin typeface="Source Sans Pro" panose="020B0503030403020204" pitchFamily="34" charset="0"/>
                <a:ea typeface="Source Sans Pro" panose="020B0503030403020204" pitchFamily="34" charset="0"/>
                <a:cs typeface="Calibri"/>
              </a:rPr>
              <a:t>training </a:t>
            </a:r>
            <a:r>
              <a:rPr sz="1600" spc="9" dirty="0">
                <a:latin typeface="Source Sans Pro" panose="020B0503030403020204" pitchFamily="34" charset="0"/>
                <a:ea typeface="Source Sans Pro" panose="020B0503030403020204" pitchFamily="34" charset="0"/>
                <a:cs typeface="Calibri"/>
              </a:rPr>
              <a:t>and </a:t>
            </a:r>
            <a:r>
              <a:rPr sz="1600" spc="-4" dirty="0">
                <a:latin typeface="Source Sans Pro" panose="020B0503030403020204" pitchFamily="34" charset="0"/>
                <a:ea typeface="Source Sans Pro" panose="020B0503030403020204" pitchFamily="34" charset="0"/>
                <a:cs typeface="Calibri"/>
              </a:rPr>
              <a:t>exercises, </a:t>
            </a:r>
            <a:r>
              <a:rPr sz="1600" spc="4" dirty="0">
                <a:latin typeface="Source Sans Pro" panose="020B0503030403020204" pitchFamily="34" charset="0"/>
                <a:ea typeface="Source Sans Pro" panose="020B0503030403020204" pitchFamily="34" charset="0"/>
                <a:cs typeface="Calibri"/>
              </a:rPr>
              <a:t>expand port recovery </a:t>
            </a:r>
            <a:r>
              <a:rPr sz="1600" spc="9" dirty="0">
                <a:latin typeface="Source Sans Pro" panose="020B0503030403020204" pitchFamily="34" charset="0"/>
                <a:ea typeface="Source Sans Pro" panose="020B0503030403020204" pitchFamily="34" charset="0"/>
                <a:cs typeface="Calibri"/>
              </a:rPr>
              <a:t>and </a:t>
            </a:r>
            <a:r>
              <a:rPr sz="1600" spc="4" dirty="0">
                <a:latin typeface="Source Sans Pro" panose="020B0503030403020204" pitchFamily="34" charset="0"/>
                <a:ea typeface="Source Sans Pro" panose="020B0503030403020204" pitchFamily="34" charset="0"/>
                <a:cs typeface="Calibri"/>
              </a:rPr>
              <a:t>resiliency capabilities, </a:t>
            </a:r>
            <a:r>
              <a:rPr sz="1600" spc="9" dirty="0">
                <a:latin typeface="Source Sans Pro" panose="020B0503030403020204" pitchFamily="34" charset="0"/>
                <a:ea typeface="Source Sans Pro" panose="020B0503030403020204" pitchFamily="34" charset="0"/>
                <a:cs typeface="Calibri"/>
              </a:rPr>
              <a:t>and </a:t>
            </a:r>
            <a:r>
              <a:rPr sz="1600" spc="4" dirty="0">
                <a:latin typeface="Source Sans Pro" panose="020B0503030403020204" pitchFamily="34" charset="0"/>
                <a:ea typeface="Source Sans Pro" panose="020B0503030403020204" pitchFamily="34" charset="0"/>
                <a:cs typeface="Calibri"/>
              </a:rPr>
              <a:t>further capabilities </a:t>
            </a:r>
            <a:r>
              <a:rPr sz="1600" dirty="0">
                <a:latin typeface="Source Sans Pro" panose="020B0503030403020204" pitchFamily="34" charset="0"/>
                <a:ea typeface="Source Sans Pro" panose="020B0503030403020204" pitchFamily="34" charset="0"/>
                <a:cs typeface="Calibri"/>
              </a:rPr>
              <a:t>to prevent, </a:t>
            </a:r>
            <a:r>
              <a:rPr sz="1600" spc="4" dirty="0">
                <a:latin typeface="Source Sans Pro" panose="020B0503030403020204" pitchFamily="34" charset="0"/>
                <a:ea typeface="Source Sans Pro" panose="020B0503030403020204" pitchFamily="34" charset="0"/>
                <a:cs typeface="Calibri"/>
              </a:rPr>
              <a:t>detect, respond </a:t>
            </a:r>
            <a:r>
              <a:rPr sz="1600" spc="-9" dirty="0">
                <a:latin typeface="Source Sans Pro" panose="020B0503030403020204" pitchFamily="34" charset="0"/>
                <a:ea typeface="Source Sans Pro" panose="020B0503030403020204" pitchFamily="34" charset="0"/>
                <a:cs typeface="Calibri"/>
              </a:rPr>
              <a:t>to, </a:t>
            </a:r>
            <a:r>
              <a:rPr sz="1600" spc="9" dirty="0">
                <a:latin typeface="Source Sans Pro" panose="020B0503030403020204" pitchFamily="34" charset="0"/>
                <a:ea typeface="Source Sans Pro" panose="020B0503030403020204" pitchFamily="34" charset="0"/>
                <a:cs typeface="Calibri"/>
              </a:rPr>
              <a:t>and </a:t>
            </a:r>
            <a:r>
              <a:rPr sz="1600" dirty="0">
                <a:latin typeface="Source Sans Pro" panose="020B0503030403020204" pitchFamily="34" charset="0"/>
                <a:ea typeface="Source Sans Pro" panose="020B0503030403020204" pitchFamily="34" charset="0"/>
                <a:cs typeface="Calibri"/>
              </a:rPr>
              <a:t>recover from </a:t>
            </a:r>
            <a:r>
              <a:rPr sz="1600" spc="-4" dirty="0">
                <a:latin typeface="Source Sans Pro" panose="020B0503030403020204" pitchFamily="34" charset="0"/>
                <a:ea typeface="Source Sans Pro" panose="020B0503030403020204" pitchFamily="34" charset="0"/>
                <a:cs typeface="Calibri"/>
              </a:rPr>
              <a:t>attacks </a:t>
            </a:r>
            <a:r>
              <a:rPr sz="1600" dirty="0">
                <a:latin typeface="Source Sans Pro" panose="020B0503030403020204" pitchFamily="34" charset="0"/>
                <a:ea typeface="Source Sans Pro" panose="020B0503030403020204" pitchFamily="34" charset="0"/>
                <a:cs typeface="Calibri"/>
              </a:rPr>
              <a:t>involving improvised explosive </a:t>
            </a:r>
            <a:r>
              <a:rPr sz="1600" spc="4" dirty="0">
                <a:latin typeface="Source Sans Pro" panose="020B0503030403020204" pitchFamily="34" charset="0"/>
                <a:ea typeface="Source Sans Pro" panose="020B0503030403020204" pitchFamily="34" charset="0"/>
                <a:cs typeface="Calibri"/>
              </a:rPr>
              <a:t>devices (IEDs) </a:t>
            </a:r>
            <a:r>
              <a:rPr sz="1600" spc="9" dirty="0">
                <a:latin typeface="Source Sans Pro" panose="020B0503030403020204" pitchFamily="34" charset="0"/>
                <a:ea typeface="Source Sans Pro" panose="020B0503030403020204" pitchFamily="34" charset="0"/>
                <a:cs typeface="Calibri"/>
              </a:rPr>
              <a:t>and </a:t>
            </a:r>
            <a:r>
              <a:rPr sz="1600" spc="4" dirty="0">
                <a:latin typeface="Source Sans Pro" panose="020B0503030403020204" pitchFamily="34" charset="0"/>
                <a:ea typeface="Source Sans Pro" panose="020B0503030403020204" pitchFamily="34" charset="0"/>
                <a:cs typeface="Calibri"/>
              </a:rPr>
              <a:t>other non-conventional weapons. </a:t>
            </a:r>
            <a:r>
              <a:rPr sz="1600" spc="9" dirty="0">
                <a:latin typeface="Source Sans Pro" panose="020B0503030403020204" pitchFamily="34" charset="0"/>
                <a:ea typeface="Source Sans Pro" panose="020B0503030403020204" pitchFamily="34" charset="0"/>
                <a:cs typeface="Calibri"/>
              </a:rPr>
              <a:t>FEMA GPD </a:t>
            </a:r>
            <a:r>
              <a:rPr sz="1600" dirty="0">
                <a:latin typeface="Source Sans Pro" panose="020B0503030403020204" pitchFamily="34" charset="0"/>
                <a:ea typeface="Source Sans Pro" panose="020B0503030403020204" pitchFamily="34" charset="0"/>
                <a:cs typeface="Calibri"/>
              </a:rPr>
              <a:t>administers </a:t>
            </a:r>
            <a:r>
              <a:rPr sz="1600" spc="4" dirty="0">
                <a:latin typeface="Source Sans Pro" panose="020B0503030403020204" pitchFamily="34" charset="0"/>
                <a:ea typeface="Source Sans Pro" panose="020B0503030403020204" pitchFamily="34" charset="0"/>
                <a:cs typeface="Calibri"/>
              </a:rPr>
              <a:t>the </a:t>
            </a:r>
            <a:r>
              <a:rPr sz="1600" dirty="0">
                <a:latin typeface="Source Sans Pro" panose="020B0503030403020204" pitchFamily="34" charset="0"/>
                <a:ea typeface="Source Sans Pro" panose="020B0503030403020204" pitchFamily="34" charset="0"/>
                <a:cs typeface="Calibri"/>
              </a:rPr>
              <a:t>grant programmatically </a:t>
            </a:r>
            <a:r>
              <a:rPr sz="1600" spc="4" dirty="0">
                <a:latin typeface="Source Sans Pro" panose="020B0503030403020204" pitchFamily="34" charset="0"/>
                <a:ea typeface="Source Sans Pro" panose="020B0503030403020204" pitchFamily="34" charset="0"/>
                <a:cs typeface="Calibri"/>
              </a:rPr>
              <a:t>and the </a:t>
            </a:r>
            <a:r>
              <a:rPr sz="1600" spc="9" dirty="0">
                <a:latin typeface="Source Sans Pro" panose="020B0503030403020204" pitchFamily="34" charset="0"/>
                <a:ea typeface="Source Sans Pro" panose="020B0503030403020204" pitchFamily="34" charset="0"/>
                <a:cs typeface="Calibri"/>
              </a:rPr>
              <a:t>FEMA </a:t>
            </a:r>
            <a:r>
              <a:rPr lang="en-US" sz="1600" spc="9" dirty="0">
                <a:latin typeface="Source Sans Pro" panose="020B0503030403020204" pitchFamily="34" charset="0"/>
                <a:ea typeface="Source Sans Pro" panose="020B0503030403020204" pitchFamily="34" charset="0"/>
                <a:cs typeface="Calibri"/>
              </a:rPr>
              <a:t>r</a:t>
            </a:r>
            <a:r>
              <a:rPr sz="1600" dirty="0">
                <a:latin typeface="Source Sans Pro" panose="020B0503030403020204" pitchFamily="34" charset="0"/>
                <a:ea typeface="Source Sans Pro" panose="020B0503030403020204" pitchFamily="34" charset="0"/>
                <a:cs typeface="Calibri"/>
              </a:rPr>
              <a:t>egions </a:t>
            </a:r>
            <a:r>
              <a:rPr sz="1600" spc="4" dirty="0">
                <a:latin typeface="Source Sans Pro" panose="020B0503030403020204" pitchFamily="34" charset="0"/>
                <a:ea typeface="Source Sans Pro" panose="020B0503030403020204" pitchFamily="34" charset="0"/>
                <a:cs typeface="Calibri"/>
              </a:rPr>
              <a:t>administer the </a:t>
            </a:r>
            <a:r>
              <a:rPr sz="1600" dirty="0">
                <a:latin typeface="Source Sans Pro" panose="020B0503030403020204" pitchFamily="34" charset="0"/>
                <a:ea typeface="Source Sans Pro" panose="020B0503030403020204" pitchFamily="34" charset="0"/>
                <a:cs typeface="Calibri"/>
              </a:rPr>
              <a:t>grants</a:t>
            </a:r>
            <a:r>
              <a:rPr sz="1600" spc="-62" dirty="0">
                <a:latin typeface="Source Sans Pro" panose="020B0503030403020204" pitchFamily="34" charset="0"/>
                <a:ea typeface="Source Sans Pro" panose="020B0503030403020204" pitchFamily="34" charset="0"/>
                <a:cs typeface="Calibri"/>
              </a:rPr>
              <a:t> </a:t>
            </a:r>
            <a:r>
              <a:rPr sz="1600" spc="-4" dirty="0">
                <a:latin typeface="Source Sans Pro" panose="020B0503030403020204" pitchFamily="34" charset="0"/>
                <a:ea typeface="Source Sans Pro" panose="020B0503030403020204" pitchFamily="34" charset="0"/>
                <a:cs typeface="Calibri"/>
              </a:rPr>
              <a:t>financially.</a:t>
            </a:r>
            <a:endParaRPr sz="1600" dirty="0">
              <a:latin typeface="Source Sans Pro" panose="020B0503030403020204" pitchFamily="34" charset="0"/>
              <a:ea typeface="Source Sans Pro" panose="020B0503030403020204" pitchFamily="34" charset="0"/>
              <a:cs typeface="Calibri"/>
            </a:endParaRPr>
          </a:p>
          <a:p>
            <a:pPr>
              <a:spcBef>
                <a:spcPts val="9"/>
              </a:spcBef>
              <a:buClr>
                <a:srgbClr val="001F60"/>
              </a:buClr>
              <a:buFont typeface="Arial"/>
              <a:buChar char="•"/>
            </a:pPr>
            <a:endParaRPr sz="1600" dirty="0">
              <a:latin typeface="Source Sans Pro" panose="020B0503030403020204" pitchFamily="34" charset="0"/>
              <a:ea typeface="Source Sans Pro" panose="020B0503030403020204" pitchFamily="34" charset="0"/>
              <a:cs typeface="Calibri"/>
            </a:endParaRPr>
          </a:p>
          <a:p>
            <a:pPr marL="177623" marR="4483" indent="-166977">
              <a:lnSpc>
                <a:spcPct val="101600"/>
              </a:lnSpc>
              <a:buFont typeface="Arial"/>
              <a:buChar char="•"/>
              <a:tabLst>
                <a:tab pos="178183" algn="l"/>
              </a:tabLst>
            </a:pPr>
            <a:r>
              <a:rPr sz="1600" b="1" u="sng" spc="-4" dirty="0">
                <a:solidFill>
                  <a:srgbClr val="001F60"/>
                </a:solidFill>
                <a:latin typeface="Source Sans Pro" panose="020B0503030403020204" pitchFamily="34" charset="0"/>
                <a:ea typeface="Source Sans Pro" panose="020B0503030403020204" pitchFamily="34" charset="0"/>
                <a:cs typeface="Calibri"/>
              </a:rPr>
              <a:t>Transit </a:t>
            </a:r>
            <a:r>
              <a:rPr sz="1600" b="1" u="sng" spc="9" dirty="0">
                <a:solidFill>
                  <a:srgbClr val="001F60"/>
                </a:solidFill>
                <a:latin typeface="Source Sans Pro" panose="020B0503030403020204" pitchFamily="34" charset="0"/>
                <a:ea typeface="Source Sans Pro" panose="020B0503030403020204" pitchFamily="34" charset="0"/>
                <a:cs typeface="Calibri"/>
              </a:rPr>
              <a:t>Security </a:t>
            </a:r>
            <a:r>
              <a:rPr sz="1600" b="1" u="sng" spc="4" dirty="0">
                <a:solidFill>
                  <a:srgbClr val="001F60"/>
                </a:solidFill>
                <a:latin typeface="Source Sans Pro" panose="020B0503030403020204" pitchFamily="34" charset="0"/>
                <a:ea typeface="Source Sans Pro" panose="020B0503030403020204" pitchFamily="34" charset="0"/>
                <a:cs typeface="Calibri"/>
              </a:rPr>
              <a:t>Grant Program </a:t>
            </a:r>
            <a:r>
              <a:rPr sz="1600" b="1" u="sng" spc="9" dirty="0">
                <a:solidFill>
                  <a:srgbClr val="001F60"/>
                </a:solidFill>
                <a:latin typeface="Source Sans Pro" panose="020B0503030403020204" pitchFamily="34" charset="0"/>
                <a:ea typeface="Source Sans Pro" panose="020B0503030403020204" pitchFamily="34" charset="0"/>
                <a:cs typeface="Calibri"/>
              </a:rPr>
              <a:t>(TSGP): </a:t>
            </a:r>
            <a:r>
              <a:rPr lang="en-US" sz="1600" spc="9" dirty="0">
                <a:latin typeface="Source Sans Pro" panose="020B0503030403020204" pitchFamily="34" charset="0"/>
                <a:ea typeface="Source Sans Pro" panose="020B0503030403020204" pitchFamily="34" charset="0"/>
                <a:cs typeface="Calibri"/>
              </a:rPr>
              <a:t>E</a:t>
            </a:r>
            <a:r>
              <a:rPr sz="1600" spc="9" dirty="0">
                <a:latin typeface="Source Sans Pro" panose="020B0503030403020204" pitchFamily="34" charset="0"/>
                <a:ea typeface="Source Sans Pro" panose="020B0503030403020204" pitchFamily="34" charset="0"/>
                <a:cs typeface="Calibri"/>
              </a:rPr>
              <a:t>nhance</a:t>
            </a:r>
            <a:r>
              <a:rPr lang="en-US" sz="1600" spc="9" dirty="0">
                <a:latin typeface="Source Sans Pro" panose="020B0503030403020204" pitchFamily="34" charset="0"/>
                <a:ea typeface="Source Sans Pro" panose="020B0503030403020204" pitchFamily="34" charset="0"/>
                <a:cs typeface="Calibri"/>
              </a:rPr>
              <a:t>s</a:t>
            </a:r>
            <a:r>
              <a:rPr sz="1600" spc="9" dirty="0">
                <a:latin typeface="Source Sans Pro" panose="020B0503030403020204" pitchFamily="34" charset="0"/>
                <a:ea typeface="Source Sans Pro" panose="020B0503030403020204" pitchFamily="34" charset="0"/>
                <a:cs typeface="Calibri"/>
              </a:rPr>
              <a:t> </a:t>
            </a:r>
            <a:r>
              <a:rPr sz="1600" spc="4" dirty="0">
                <a:latin typeface="Source Sans Pro" panose="020B0503030403020204" pitchFamily="34" charset="0"/>
                <a:ea typeface="Source Sans Pro" panose="020B0503030403020204" pitchFamily="34" charset="0"/>
                <a:cs typeface="Calibri"/>
              </a:rPr>
              <a:t>security measures </a:t>
            </a:r>
            <a:r>
              <a:rPr sz="1600" dirty="0">
                <a:latin typeface="Source Sans Pro" panose="020B0503030403020204" pitchFamily="34" charset="0"/>
                <a:ea typeface="Source Sans Pro" panose="020B0503030403020204" pitchFamily="34" charset="0"/>
                <a:cs typeface="Calibri"/>
              </a:rPr>
              <a:t>for critical transit infrastructure </a:t>
            </a:r>
            <a:r>
              <a:rPr sz="1600" spc="4" dirty="0">
                <a:latin typeface="Source Sans Pro" panose="020B0503030403020204" pitchFamily="34" charset="0"/>
                <a:ea typeface="Source Sans Pro" panose="020B0503030403020204" pitchFamily="34" charset="0"/>
                <a:cs typeface="Calibri"/>
              </a:rPr>
              <a:t>including bus, </a:t>
            </a:r>
            <a:r>
              <a:rPr sz="1600" spc="-18" dirty="0">
                <a:latin typeface="Source Sans Pro" panose="020B0503030403020204" pitchFamily="34" charset="0"/>
                <a:ea typeface="Source Sans Pro" panose="020B0503030403020204" pitchFamily="34" charset="0"/>
                <a:cs typeface="Calibri"/>
              </a:rPr>
              <a:t>ferry, </a:t>
            </a:r>
            <a:r>
              <a:rPr sz="1600" spc="9" dirty="0">
                <a:latin typeface="Source Sans Pro" panose="020B0503030403020204" pitchFamily="34" charset="0"/>
                <a:ea typeface="Source Sans Pro" panose="020B0503030403020204" pitchFamily="34" charset="0"/>
                <a:cs typeface="Calibri"/>
              </a:rPr>
              <a:t>and </a:t>
            </a:r>
            <a:r>
              <a:rPr sz="1600" spc="-4" dirty="0">
                <a:latin typeface="Source Sans Pro" panose="020B0503030403020204" pitchFamily="34" charset="0"/>
                <a:ea typeface="Source Sans Pro" panose="020B0503030403020204" pitchFamily="34" charset="0"/>
                <a:cs typeface="Calibri"/>
              </a:rPr>
              <a:t>rail systems. </a:t>
            </a:r>
            <a:r>
              <a:rPr sz="1600" spc="4" dirty="0">
                <a:latin typeface="Source Sans Pro" panose="020B0503030403020204" pitchFamily="34" charset="0"/>
                <a:ea typeface="Source Sans Pro" panose="020B0503030403020204" pitchFamily="34" charset="0"/>
                <a:cs typeface="Calibri"/>
              </a:rPr>
              <a:t>The purpose </a:t>
            </a:r>
            <a:r>
              <a:rPr sz="1600" dirty="0">
                <a:latin typeface="Source Sans Pro" panose="020B0503030403020204" pitchFamily="34" charset="0"/>
                <a:ea typeface="Source Sans Pro" panose="020B0503030403020204" pitchFamily="34" charset="0"/>
                <a:cs typeface="Calibri"/>
              </a:rPr>
              <a:t>of </a:t>
            </a:r>
            <a:r>
              <a:rPr sz="1600" spc="4" dirty="0">
                <a:latin typeface="Source Sans Pro" panose="020B0503030403020204" pitchFamily="34" charset="0"/>
                <a:ea typeface="Source Sans Pro" panose="020B0503030403020204" pitchFamily="34" charset="0"/>
                <a:cs typeface="Calibri"/>
              </a:rPr>
              <a:t>the TSGP is </a:t>
            </a:r>
            <a:r>
              <a:rPr sz="1600" dirty="0">
                <a:latin typeface="Source Sans Pro" panose="020B0503030403020204" pitchFamily="34" charset="0"/>
                <a:ea typeface="Source Sans Pro" panose="020B0503030403020204" pitchFamily="34" charset="0"/>
                <a:cs typeface="Calibri"/>
              </a:rPr>
              <a:t>to create </a:t>
            </a:r>
            <a:r>
              <a:rPr sz="1600" spc="4" dirty="0">
                <a:latin typeface="Source Sans Pro" panose="020B0503030403020204" pitchFamily="34" charset="0"/>
                <a:ea typeface="Source Sans Pro" panose="020B0503030403020204" pitchFamily="34" charset="0"/>
                <a:cs typeface="Calibri"/>
              </a:rPr>
              <a:t>a </a:t>
            </a:r>
            <a:r>
              <a:rPr sz="1600" dirty="0">
                <a:latin typeface="Source Sans Pro" panose="020B0503030403020204" pitchFamily="34" charset="0"/>
                <a:ea typeface="Source Sans Pro" panose="020B0503030403020204" pitchFamily="34" charset="0"/>
                <a:cs typeface="Calibri"/>
              </a:rPr>
              <a:t>sustainable, </a:t>
            </a:r>
            <a:r>
              <a:rPr sz="1600" spc="4" dirty="0">
                <a:latin typeface="Source Sans Pro" panose="020B0503030403020204" pitchFamily="34" charset="0"/>
                <a:ea typeface="Source Sans Pro" panose="020B0503030403020204" pitchFamily="34" charset="0"/>
                <a:cs typeface="Calibri"/>
              </a:rPr>
              <a:t>risk-based </a:t>
            </a:r>
            <a:r>
              <a:rPr sz="1600" spc="-4" dirty="0">
                <a:latin typeface="Source Sans Pro" panose="020B0503030403020204" pitchFamily="34" charset="0"/>
                <a:ea typeface="Source Sans Pro" panose="020B0503030403020204" pitchFamily="34" charset="0"/>
                <a:cs typeface="Calibri"/>
              </a:rPr>
              <a:t>effort </a:t>
            </a:r>
            <a:r>
              <a:rPr sz="1600" dirty="0">
                <a:latin typeface="Source Sans Pro" panose="020B0503030403020204" pitchFamily="34" charset="0"/>
                <a:ea typeface="Source Sans Pro" panose="020B0503030403020204" pitchFamily="34" charset="0"/>
                <a:cs typeface="Calibri"/>
              </a:rPr>
              <a:t>to protect critical surface transportation infrastructure, </a:t>
            </a:r>
            <a:r>
              <a:rPr sz="1600" spc="4" dirty="0">
                <a:latin typeface="Source Sans Pro" panose="020B0503030403020204" pitchFamily="34" charset="0"/>
                <a:ea typeface="Source Sans Pro" panose="020B0503030403020204" pitchFamily="34" charset="0"/>
                <a:cs typeface="Calibri"/>
              </a:rPr>
              <a:t>increase the </a:t>
            </a:r>
            <a:r>
              <a:rPr sz="1600" dirty="0">
                <a:latin typeface="Source Sans Pro" panose="020B0503030403020204" pitchFamily="34" charset="0"/>
                <a:ea typeface="Source Sans Pro" panose="020B0503030403020204" pitchFamily="34" charset="0"/>
                <a:cs typeface="Calibri"/>
              </a:rPr>
              <a:t>resilience </a:t>
            </a:r>
            <a:r>
              <a:rPr sz="1600" spc="4" dirty="0">
                <a:latin typeface="Source Sans Pro" panose="020B0503030403020204" pitchFamily="34" charset="0"/>
                <a:ea typeface="Source Sans Pro" panose="020B0503030403020204" pitchFamily="34" charset="0"/>
                <a:cs typeface="Calibri"/>
              </a:rPr>
              <a:t>of </a:t>
            </a:r>
            <a:r>
              <a:rPr sz="1600" dirty="0">
                <a:latin typeface="Source Sans Pro" panose="020B0503030403020204" pitchFamily="34" charset="0"/>
                <a:ea typeface="Source Sans Pro" panose="020B0503030403020204" pitchFamily="34" charset="0"/>
                <a:cs typeface="Calibri"/>
              </a:rPr>
              <a:t>transit infrastructure, </a:t>
            </a:r>
            <a:r>
              <a:rPr sz="1600" spc="4" dirty="0">
                <a:latin typeface="Source Sans Pro" panose="020B0503030403020204" pitchFamily="34" charset="0"/>
                <a:ea typeface="Source Sans Pro" panose="020B0503030403020204" pitchFamily="34" charset="0"/>
                <a:cs typeface="Calibri"/>
              </a:rPr>
              <a:t>and </a:t>
            </a:r>
            <a:r>
              <a:rPr sz="1600" dirty="0">
                <a:latin typeface="Source Sans Pro" panose="020B0503030403020204" pitchFamily="34" charset="0"/>
                <a:ea typeface="Source Sans Pro" panose="020B0503030403020204" pitchFamily="34" charset="0"/>
                <a:cs typeface="Calibri"/>
              </a:rPr>
              <a:t>protect </a:t>
            </a:r>
            <a:r>
              <a:rPr sz="1600" spc="4" dirty="0">
                <a:latin typeface="Source Sans Pro" panose="020B0503030403020204" pitchFamily="34" charset="0"/>
                <a:ea typeface="Source Sans Pro" panose="020B0503030403020204" pitchFamily="34" charset="0"/>
                <a:cs typeface="Calibri"/>
              </a:rPr>
              <a:t>the </a:t>
            </a:r>
            <a:r>
              <a:rPr sz="1600" spc="-4" dirty="0">
                <a:latin typeface="Source Sans Pro" panose="020B0503030403020204" pitchFamily="34" charset="0"/>
                <a:ea typeface="Source Sans Pro" panose="020B0503030403020204" pitchFamily="34" charset="0"/>
                <a:cs typeface="Calibri"/>
              </a:rPr>
              <a:t>traveling </a:t>
            </a:r>
            <a:r>
              <a:rPr sz="1600" spc="4" dirty="0">
                <a:latin typeface="Source Sans Pro" panose="020B0503030403020204" pitchFamily="34" charset="0"/>
                <a:ea typeface="Source Sans Pro" panose="020B0503030403020204" pitchFamily="34" charset="0"/>
                <a:cs typeface="Calibri"/>
              </a:rPr>
              <a:t>public </a:t>
            </a:r>
            <a:r>
              <a:rPr sz="1600" dirty="0">
                <a:latin typeface="Source Sans Pro" panose="020B0503030403020204" pitchFamily="34" charset="0"/>
                <a:ea typeface="Source Sans Pro" panose="020B0503030403020204" pitchFamily="34" charset="0"/>
                <a:cs typeface="Calibri"/>
              </a:rPr>
              <a:t>from </a:t>
            </a:r>
            <a:r>
              <a:rPr sz="1600" spc="4" dirty="0">
                <a:latin typeface="Source Sans Pro" panose="020B0503030403020204" pitchFamily="34" charset="0"/>
                <a:ea typeface="Source Sans Pro" panose="020B0503030403020204" pitchFamily="34" charset="0"/>
                <a:cs typeface="Calibri"/>
              </a:rPr>
              <a:t>acts of </a:t>
            </a:r>
            <a:r>
              <a:rPr sz="1600" dirty="0">
                <a:latin typeface="Source Sans Pro" panose="020B0503030403020204" pitchFamily="34" charset="0"/>
                <a:ea typeface="Source Sans Pro" panose="020B0503030403020204" pitchFamily="34" charset="0"/>
                <a:cs typeface="Calibri"/>
              </a:rPr>
              <a:t>terrorism. </a:t>
            </a:r>
            <a:r>
              <a:rPr sz="1600" spc="9" dirty="0">
                <a:latin typeface="Source Sans Pro" panose="020B0503030403020204" pitchFamily="34" charset="0"/>
                <a:ea typeface="Source Sans Pro" panose="020B0503030403020204" pitchFamily="34" charset="0"/>
                <a:cs typeface="Calibri"/>
              </a:rPr>
              <a:t>FEMA </a:t>
            </a:r>
            <a:r>
              <a:rPr sz="1600" spc="4" dirty="0">
                <a:latin typeface="Source Sans Pro" panose="020B0503030403020204" pitchFamily="34" charset="0"/>
                <a:ea typeface="Source Sans Pro" panose="020B0503030403020204" pitchFamily="34" charset="0"/>
                <a:cs typeface="Calibri"/>
              </a:rPr>
              <a:t>GPD </a:t>
            </a:r>
            <a:r>
              <a:rPr sz="1600" dirty="0">
                <a:latin typeface="Source Sans Pro" panose="020B0503030403020204" pitchFamily="34" charset="0"/>
                <a:ea typeface="Source Sans Pro" panose="020B0503030403020204" pitchFamily="34" charset="0"/>
                <a:cs typeface="Calibri"/>
              </a:rPr>
              <a:t>administers </a:t>
            </a:r>
            <a:r>
              <a:rPr sz="1600" spc="9" dirty="0">
                <a:latin typeface="Source Sans Pro" panose="020B0503030403020204" pitchFamily="34" charset="0"/>
                <a:ea typeface="Source Sans Pro" panose="020B0503030403020204" pitchFamily="34" charset="0"/>
                <a:cs typeface="Calibri"/>
              </a:rPr>
              <a:t>the </a:t>
            </a:r>
            <a:r>
              <a:rPr sz="1600" spc="-4" dirty="0">
                <a:latin typeface="Source Sans Pro" panose="020B0503030403020204" pitchFamily="34" charset="0"/>
                <a:ea typeface="Source Sans Pro" panose="020B0503030403020204" pitchFamily="34" charset="0"/>
                <a:cs typeface="Calibri"/>
              </a:rPr>
              <a:t>grant </a:t>
            </a:r>
            <a:r>
              <a:rPr sz="1600" dirty="0">
                <a:latin typeface="Source Sans Pro" panose="020B0503030403020204" pitchFamily="34" charset="0"/>
                <a:ea typeface="Source Sans Pro" panose="020B0503030403020204" pitchFamily="34" charset="0"/>
                <a:cs typeface="Calibri"/>
              </a:rPr>
              <a:t>programmatically </a:t>
            </a:r>
            <a:r>
              <a:rPr sz="1600" spc="9" dirty="0">
                <a:latin typeface="Source Sans Pro" panose="020B0503030403020204" pitchFamily="34" charset="0"/>
                <a:ea typeface="Source Sans Pro" panose="020B0503030403020204" pitchFamily="34" charset="0"/>
                <a:cs typeface="Calibri"/>
              </a:rPr>
              <a:t>and the FEMA </a:t>
            </a:r>
            <a:r>
              <a:rPr lang="en-US" sz="1600" spc="4" dirty="0">
                <a:latin typeface="Source Sans Pro" panose="020B0503030403020204" pitchFamily="34" charset="0"/>
                <a:ea typeface="Source Sans Pro" panose="020B0503030403020204" pitchFamily="34" charset="0"/>
                <a:cs typeface="Calibri"/>
              </a:rPr>
              <a:t>r</a:t>
            </a:r>
            <a:r>
              <a:rPr sz="1600" spc="4" dirty="0">
                <a:latin typeface="Source Sans Pro" panose="020B0503030403020204" pitchFamily="34" charset="0"/>
                <a:ea typeface="Source Sans Pro" panose="020B0503030403020204" pitchFamily="34" charset="0"/>
                <a:cs typeface="Calibri"/>
              </a:rPr>
              <a:t>egions administer the </a:t>
            </a:r>
            <a:r>
              <a:rPr sz="1600" dirty="0">
                <a:latin typeface="Source Sans Pro" panose="020B0503030403020204" pitchFamily="34" charset="0"/>
                <a:ea typeface="Source Sans Pro" panose="020B0503030403020204" pitchFamily="34" charset="0"/>
                <a:cs typeface="Calibri"/>
              </a:rPr>
              <a:t>grants</a:t>
            </a:r>
            <a:r>
              <a:rPr sz="1600" spc="-18" dirty="0">
                <a:latin typeface="Source Sans Pro" panose="020B0503030403020204" pitchFamily="34" charset="0"/>
                <a:ea typeface="Source Sans Pro" panose="020B0503030403020204" pitchFamily="34" charset="0"/>
                <a:cs typeface="Calibri"/>
              </a:rPr>
              <a:t> </a:t>
            </a:r>
            <a:r>
              <a:rPr sz="1600" spc="-4" dirty="0">
                <a:latin typeface="Source Sans Pro" panose="020B0503030403020204" pitchFamily="34" charset="0"/>
                <a:ea typeface="Source Sans Pro" panose="020B0503030403020204" pitchFamily="34" charset="0"/>
                <a:cs typeface="Calibri"/>
              </a:rPr>
              <a:t>financially.</a:t>
            </a:r>
            <a:endParaRPr sz="1600" dirty="0">
              <a:latin typeface="Source Sans Pro" panose="020B0503030403020204" pitchFamily="34" charset="0"/>
              <a:ea typeface="Source Sans Pro" panose="020B0503030403020204" pitchFamily="34" charset="0"/>
              <a:cs typeface="Calibri"/>
            </a:endParaRPr>
          </a:p>
        </p:txBody>
      </p:sp>
      <p:sp>
        <p:nvSpPr>
          <p:cNvPr id="5" name="Slide Number Placeholder 4">
            <a:extLst>
              <a:ext uri="{FF2B5EF4-FFF2-40B4-BE49-F238E27FC236}">
                <a16:creationId xmlns:a16="http://schemas.microsoft.com/office/drawing/2014/main" id="{9C5371AB-2CE1-5F79-D4B9-C220C2AB8902}"/>
              </a:ext>
            </a:extLst>
          </p:cNvPr>
          <p:cNvSpPr>
            <a:spLocks noGrp="1"/>
          </p:cNvSpPr>
          <p:nvPr>
            <p:ph type="sldNum" sz="quarter" idx="12"/>
          </p:nvPr>
        </p:nvSpPr>
        <p:spPr/>
        <p:txBody>
          <a:bodyPr/>
          <a:lstStyle/>
          <a:p>
            <a:fld id="{8FCC257D-A786-9244-9E17-CE618C8B9275}"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165" y="535086"/>
            <a:ext cx="6078271" cy="691252"/>
          </a:xfrm>
          <a:prstGeom prst="rect">
            <a:avLst/>
          </a:prstGeom>
        </p:spPr>
        <p:txBody>
          <a:bodyPr vert="horz" wrap="square" lIns="0" tIns="14007" rIns="0" bIns="0" rtlCol="0" anchor="ctr">
            <a:spAutoFit/>
          </a:bodyPr>
          <a:lstStyle/>
          <a:p>
            <a:pPr marL="11206">
              <a:spcBef>
                <a:spcPts val="110"/>
              </a:spcBef>
            </a:pPr>
            <a:r>
              <a:rPr lang="en-US" spc="4" dirty="0"/>
              <a:t>Preparedness/Prevention</a:t>
            </a:r>
            <a:br>
              <a:rPr lang="en-US" spc="4" dirty="0"/>
            </a:br>
            <a:r>
              <a:rPr lang="en-US" sz="1600" spc="4" dirty="0"/>
              <a:t>For more information, visit: www.FEMA.gov/grants/preparedness</a:t>
            </a:r>
            <a:endParaRPr dirty="0"/>
          </a:p>
        </p:txBody>
      </p:sp>
      <p:sp>
        <p:nvSpPr>
          <p:cNvPr id="3" name="object 3"/>
          <p:cNvSpPr txBox="1"/>
          <p:nvPr/>
        </p:nvSpPr>
        <p:spPr>
          <a:xfrm>
            <a:off x="738165" y="1510959"/>
            <a:ext cx="10687641" cy="3782774"/>
          </a:xfrm>
          <a:prstGeom prst="rect">
            <a:avLst/>
          </a:prstGeom>
        </p:spPr>
        <p:txBody>
          <a:bodyPr vert="horz" wrap="square" lIns="0" tIns="12326" rIns="0" bIns="0" rtlCol="0">
            <a:spAutoFit/>
          </a:bodyPr>
          <a:lstStyle/>
          <a:p>
            <a:pPr lvl="1">
              <a:spcBef>
                <a:spcPts val="13"/>
              </a:spcBef>
              <a:buFont typeface="Arial"/>
              <a:buChar char="•"/>
            </a:pPr>
            <a:endParaRPr lang="en-US" sz="1600" dirty="0">
              <a:latin typeface="Source Sans Pro" panose="020B0503030403020204" pitchFamily="34" charset="0"/>
              <a:ea typeface="Source Sans Pro" panose="020B0503030403020204" pitchFamily="34" charset="0"/>
              <a:cs typeface="Calibri"/>
            </a:endParaRPr>
          </a:p>
          <a:p>
            <a:pPr marL="177623" marR="53231" indent="-166977">
              <a:lnSpc>
                <a:spcPct val="101600"/>
              </a:lnSpc>
              <a:buFont typeface="Arial"/>
              <a:buChar char="•"/>
              <a:tabLst>
                <a:tab pos="178183" algn="l"/>
              </a:tabLst>
            </a:pPr>
            <a:r>
              <a:rPr lang="en-US" sz="1600" b="1" u="sng" spc="4" dirty="0">
                <a:solidFill>
                  <a:srgbClr val="001F60"/>
                </a:solidFill>
                <a:latin typeface="Source Sans Pro" panose="020B0503030403020204" pitchFamily="34" charset="0"/>
                <a:ea typeface="Source Sans Pro" panose="020B0503030403020204" pitchFamily="34" charset="0"/>
                <a:cs typeface="Calibri"/>
              </a:rPr>
              <a:t>Intercity </a:t>
            </a:r>
            <a:r>
              <a:rPr lang="en-US" sz="1600" b="1" u="sng" spc="13" dirty="0">
                <a:solidFill>
                  <a:srgbClr val="001F60"/>
                </a:solidFill>
                <a:latin typeface="Source Sans Pro" panose="020B0503030403020204" pitchFamily="34" charset="0"/>
                <a:ea typeface="Source Sans Pro" panose="020B0503030403020204" pitchFamily="34" charset="0"/>
                <a:cs typeface="Calibri"/>
              </a:rPr>
              <a:t>Bus </a:t>
            </a:r>
            <a:r>
              <a:rPr lang="en-US" sz="1600" b="1" u="sng" spc="9" dirty="0">
                <a:solidFill>
                  <a:srgbClr val="001F60"/>
                </a:solidFill>
                <a:latin typeface="Source Sans Pro" panose="020B0503030403020204" pitchFamily="34" charset="0"/>
                <a:ea typeface="Source Sans Pro" panose="020B0503030403020204" pitchFamily="34" charset="0"/>
                <a:cs typeface="Calibri"/>
              </a:rPr>
              <a:t>Security </a:t>
            </a:r>
            <a:r>
              <a:rPr lang="en-US" sz="1600" b="1" u="sng" spc="4" dirty="0">
                <a:solidFill>
                  <a:srgbClr val="001F60"/>
                </a:solidFill>
                <a:latin typeface="Source Sans Pro" panose="020B0503030403020204" pitchFamily="34" charset="0"/>
                <a:ea typeface="Source Sans Pro" panose="020B0503030403020204" pitchFamily="34" charset="0"/>
                <a:cs typeface="Calibri"/>
              </a:rPr>
              <a:t>Grant Program </a:t>
            </a:r>
            <a:r>
              <a:rPr lang="en-US" sz="1600" b="1" u="sng" spc="13" dirty="0">
                <a:solidFill>
                  <a:srgbClr val="001F60"/>
                </a:solidFill>
                <a:latin typeface="Source Sans Pro" panose="020B0503030403020204" pitchFamily="34" charset="0"/>
                <a:ea typeface="Source Sans Pro" panose="020B0503030403020204" pitchFamily="34" charset="0"/>
                <a:cs typeface="Calibri"/>
              </a:rPr>
              <a:t>(IBSGP)</a:t>
            </a:r>
            <a:r>
              <a:rPr lang="en-US" sz="1600" b="1" spc="13" dirty="0">
                <a:solidFill>
                  <a:srgbClr val="001F60"/>
                </a:solidFill>
                <a:latin typeface="Source Sans Pro" panose="020B0503030403020204" pitchFamily="34" charset="0"/>
                <a:ea typeface="Source Sans Pro" panose="020B0503030403020204" pitchFamily="34" charset="0"/>
                <a:cs typeface="Calibri"/>
              </a:rPr>
              <a:t>: </a:t>
            </a:r>
            <a:r>
              <a:rPr lang="en-US" sz="1600" spc="9" dirty="0">
                <a:latin typeface="Source Sans Pro" panose="020B0503030403020204" pitchFamily="34" charset="0"/>
                <a:ea typeface="Source Sans Pro" panose="020B0503030403020204" pitchFamily="34" charset="0"/>
                <a:cs typeface="Calibri"/>
              </a:rPr>
              <a:t>C</a:t>
            </a:r>
            <a:r>
              <a:rPr lang="en-US" sz="1600" spc="4" dirty="0">
                <a:latin typeface="Source Sans Pro" panose="020B0503030403020204" pitchFamily="34" charset="0"/>
                <a:ea typeface="Source Sans Pro" panose="020B0503030403020204" pitchFamily="34" charset="0"/>
                <a:cs typeface="Calibri"/>
              </a:rPr>
              <a:t>reated to fund </a:t>
            </a:r>
            <a:r>
              <a:rPr lang="en-US" sz="1600" dirty="0">
                <a:latin typeface="Source Sans Pro" panose="020B0503030403020204" pitchFamily="34" charset="0"/>
                <a:ea typeface="Source Sans Pro" panose="020B0503030403020204" pitchFamily="34" charset="0"/>
                <a:cs typeface="Calibri"/>
              </a:rPr>
              <a:t>a</a:t>
            </a:r>
            <a:r>
              <a:rPr lang="en-US" sz="1600" spc="4" dirty="0">
                <a:latin typeface="Source Sans Pro" panose="020B0503030403020204" pitchFamily="34" charset="0"/>
                <a:ea typeface="Source Sans Pro" panose="020B0503030403020204" pitchFamily="34" charset="0"/>
                <a:cs typeface="Calibri"/>
              </a:rPr>
              <a:t> sustainable </a:t>
            </a:r>
            <a:r>
              <a:rPr lang="en-US" sz="1600" dirty="0">
                <a:latin typeface="Source Sans Pro" panose="020B0503030403020204" pitchFamily="34" charset="0"/>
                <a:ea typeface="Source Sans Pro" panose="020B0503030403020204" pitchFamily="34" charset="0"/>
                <a:cs typeface="Calibri"/>
              </a:rPr>
              <a:t>program for </a:t>
            </a:r>
            <a:r>
              <a:rPr lang="en-US" sz="1600" spc="9" dirty="0">
                <a:latin typeface="Source Sans Pro" panose="020B0503030403020204" pitchFamily="34" charset="0"/>
                <a:ea typeface="Source Sans Pro" panose="020B0503030403020204" pitchFamily="34" charset="0"/>
                <a:cs typeface="Calibri"/>
              </a:rPr>
              <a:t>the </a:t>
            </a:r>
            <a:r>
              <a:rPr lang="en-US" sz="1600" dirty="0">
                <a:latin typeface="Source Sans Pro" panose="020B0503030403020204" pitchFamily="34" charset="0"/>
                <a:ea typeface="Source Sans Pro" panose="020B0503030403020204" pitchFamily="34" charset="0"/>
                <a:cs typeface="Calibri"/>
              </a:rPr>
              <a:t>protection of intercity </a:t>
            </a:r>
            <a:r>
              <a:rPr lang="en-US" sz="1600" spc="9" dirty="0">
                <a:latin typeface="Source Sans Pro" panose="020B0503030403020204" pitchFamily="34" charset="0"/>
                <a:ea typeface="Source Sans Pro" panose="020B0503030403020204" pitchFamily="34" charset="0"/>
                <a:cs typeface="Calibri"/>
              </a:rPr>
              <a:t>bus </a:t>
            </a:r>
            <a:r>
              <a:rPr lang="en-US" sz="1600" spc="-4" dirty="0">
                <a:latin typeface="Source Sans Pro" panose="020B0503030403020204" pitchFamily="34" charset="0"/>
                <a:ea typeface="Source Sans Pro" panose="020B0503030403020204" pitchFamily="34" charset="0"/>
                <a:cs typeface="Calibri"/>
              </a:rPr>
              <a:t>systems </a:t>
            </a:r>
            <a:r>
              <a:rPr lang="en-US" sz="1600" spc="9" dirty="0">
                <a:latin typeface="Source Sans Pro" panose="020B0503030403020204" pitchFamily="34" charset="0"/>
                <a:ea typeface="Source Sans Pro" panose="020B0503030403020204" pitchFamily="34" charset="0"/>
                <a:cs typeface="Calibri"/>
              </a:rPr>
              <a:t>and </a:t>
            </a:r>
            <a:r>
              <a:rPr lang="en-US" sz="1600" spc="4" dirty="0">
                <a:latin typeface="Source Sans Pro" panose="020B0503030403020204" pitchFamily="34" charset="0"/>
                <a:ea typeface="Source Sans Pro" panose="020B0503030403020204" pitchFamily="34" charset="0"/>
                <a:cs typeface="Calibri"/>
              </a:rPr>
              <a:t>the </a:t>
            </a:r>
            <a:r>
              <a:rPr lang="en-US" sz="1600" spc="-4" dirty="0">
                <a:latin typeface="Source Sans Pro" panose="020B0503030403020204" pitchFamily="34" charset="0"/>
                <a:ea typeface="Source Sans Pro" panose="020B0503030403020204" pitchFamily="34" charset="0"/>
                <a:cs typeface="Calibri"/>
              </a:rPr>
              <a:t>traveling </a:t>
            </a:r>
            <a:r>
              <a:rPr lang="en-US" sz="1600" spc="4" dirty="0">
                <a:latin typeface="Source Sans Pro" panose="020B0503030403020204" pitchFamily="34" charset="0"/>
                <a:ea typeface="Source Sans Pro" panose="020B0503030403020204" pitchFamily="34" charset="0"/>
                <a:cs typeface="Calibri"/>
              </a:rPr>
              <a:t>public </a:t>
            </a:r>
            <a:r>
              <a:rPr lang="en-US" sz="1600" dirty="0">
                <a:latin typeface="Source Sans Pro" panose="020B0503030403020204" pitchFamily="34" charset="0"/>
                <a:ea typeface="Source Sans Pro" panose="020B0503030403020204" pitchFamily="34" charset="0"/>
                <a:cs typeface="Calibri"/>
              </a:rPr>
              <a:t>from terrorism. </a:t>
            </a:r>
            <a:r>
              <a:rPr lang="en-US" sz="1600" spc="4" dirty="0">
                <a:latin typeface="Source Sans Pro" panose="020B0503030403020204" pitchFamily="34" charset="0"/>
                <a:ea typeface="Source Sans Pro" panose="020B0503030403020204" pitchFamily="34" charset="0"/>
                <a:cs typeface="Calibri"/>
              </a:rPr>
              <a:t>The </a:t>
            </a:r>
            <a:r>
              <a:rPr lang="en-US" sz="1600" dirty="0">
                <a:latin typeface="Source Sans Pro" panose="020B0503030403020204" pitchFamily="34" charset="0"/>
                <a:ea typeface="Source Sans Pro" panose="020B0503030403020204" pitchFamily="34" charset="0"/>
                <a:cs typeface="Calibri"/>
              </a:rPr>
              <a:t>program </a:t>
            </a:r>
            <a:r>
              <a:rPr lang="en-US" sz="1600" spc="4" dirty="0">
                <a:latin typeface="Source Sans Pro" panose="020B0503030403020204" pitchFamily="34" charset="0"/>
                <a:ea typeface="Source Sans Pro" panose="020B0503030403020204" pitchFamily="34" charset="0"/>
                <a:cs typeface="Calibri"/>
              </a:rPr>
              <a:t>seeks </a:t>
            </a:r>
            <a:r>
              <a:rPr lang="en-US" sz="1600" dirty="0">
                <a:latin typeface="Source Sans Pro" panose="020B0503030403020204" pitchFamily="34" charset="0"/>
                <a:ea typeface="Source Sans Pro" panose="020B0503030403020204" pitchFamily="34" charset="0"/>
                <a:cs typeface="Calibri"/>
              </a:rPr>
              <a:t>to assist </a:t>
            </a:r>
            <a:r>
              <a:rPr lang="en-US" sz="1600" spc="-4" dirty="0">
                <a:latin typeface="Source Sans Pro" panose="020B0503030403020204" pitchFamily="34" charset="0"/>
                <a:ea typeface="Source Sans Pro" panose="020B0503030403020204" pitchFamily="34" charset="0"/>
                <a:cs typeface="Calibri"/>
              </a:rPr>
              <a:t>private </a:t>
            </a:r>
            <a:r>
              <a:rPr lang="en-US" sz="1600" dirty="0">
                <a:latin typeface="Source Sans Pro" panose="020B0503030403020204" pitchFamily="34" charset="0"/>
                <a:ea typeface="Source Sans Pro" panose="020B0503030403020204" pitchFamily="34" charset="0"/>
                <a:cs typeface="Calibri"/>
              </a:rPr>
              <a:t>operators of fixed-route intercity </a:t>
            </a:r>
            <a:r>
              <a:rPr lang="en-US" sz="1600" spc="9" dirty="0">
                <a:latin typeface="Source Sans Pro" panose="020B0503030403020204" pitchFamily="34" charset="0"/>
                <a:ea typeface="Source Sans Pro" panose="020B0503030403020204" pitchFamily="34" charset="0"/>
                <a:cs typeface="Calibri"/>
              </a:rPr>
              <a:t>and </a:t>
            </a:r>
            <a:r>
              <a:rPr lang="en-US" sz="1600" spc="4" dirty="0">
                <a:latin typeface="Source Sans Pro" panose="020B0503030403020204" pitchFamily="34" charset="0"/>
                <a:ea typeface="Source Sans Pro" panose="020B0503030403020204" pitchFamily="34" charset="0"/>
                <a:cs typeface="Calibri"/>
              </a:rPr>
              <a:t>charter bus services </a:t>
            </a:r>
            <a:r>
              <a:rPr lang="en-US" sz="1600" dirty="0">
                <a:latin typeface="Source Sans Pro" panose="020B0503030403020204" pitchFamily="34" charset="0"/>
                <a:ea typeface="Source Sans Pro" panose="020B0503030403020204" pitchFamily="34" charset="0"/>
                <a:cs typeface="Calibri"/>
              </a:rPr>
              <a:t>in </a:t>
            </a:r>
            <a:r>
              <a:rPr lang="en-US" sz="1600" spc="4" dirty="0">
                <a:latin typeface="Source Sans Pro" panose="020B0503030403020204" pitchFamily="34" charset="0"/>
                <a:ea typeface="Source Sans Pro" panose="020B0503030403020204" pitchFamily="34" charset="0"/>
                <a:cs typeface="Calibri"/>
              </a:rPr>
              <a:t>obtaining </a:t>
            </a:r>
            <a:r>
              <a:rPr lang="en-US" sz="1600" spc="9" dirty="0">
                <a:latin typeface="Source Sans Pro" panose="020B0503030403020204" pitchFamily="34" charset="0"/>
                <a:ea typeface="Source Sans Pro" panose="020B0503030403020204" pitchFamily="34" charset="0"/>
                <a:cs typeface="Calibri"/>
              </a:rPr>
              <a:t>the </a:t>
            </a:r>
            <a:r>
              <a:rPr lang="en-US" sz="1600" dirty="0">
                <a:latin typeface="Source Sans Pro" panose="020B0503030403020204" pitchFamily="34" charset="0"/>
                <a:ea typeface="Source Sans Pro" panose="020B0503030403020204" pitchFamily="34" charset="0"/>
                <a:cs typeface="Calibri"/>
              </a:rPr>
              <a:t>resources required to </a:t>
            </a:r>
            <a:r>
              <a:rPr lang="en-US" sz="1600" spc="4" dirty="0">
                <a:latin typeface="Source Sans Pro" panose="020B0503030403020204" pitchFamily="34" charset="0"/>
                <a:ea typeface="Source Sans Pro" panose="020B0503030403020204" pitchFamily="34" charset="0"/>
                <a:cs typeface="Calibri"/>
              </a:rPr>
              <a:t>support security measures such as </a:t>
            </a:r>
            <a:r>
              <a:rPr lang="en-US" sz="1600" spc="9" dirty="0">
                <a:latin typeface="Source Sans Pro" panose="020B0503030403020204" pitchFamily="34" charset="0"/>
                <a:ea typeface="Source Sans Pro" panose="020B0503030403020204" pitchFamily="34" charset="0"/>
                <a:cs typeface="Calibri"/>
              </a:rPr>
              <a:t>enhanced </a:t>
            </a:r>
            <a:r>
              <a:rPr lang="en-US" sz="1600" spc="4" dirty="0">
                <a:latin typeface="Source Sans Pro" panose="020B0503030403020204" pitchFamily="34" charset="0"/>
                <a:ea typeface="Source Sans Pro" panose="020B0503030403020204" pitchFamily="34" charset="0"/>
                <a:cs typeface="Calibri"/>
              </a:rPr>
              <a:t>planning, </a:t>
            </a:r>
            <a:r>
              <a:rPr lang="en-US" sz="1600" dirty="0">
                <a:latin typeface="Source Sans Pro" panose="020B0503030403020204" pitchFamily="34" charset="0"/>
                <a:ea typeface="Source Sans Pro" panose="020B0503030403020204" pitchFamily="34" charset="0"/>
                <a:cs typeface="Calibri"/>
              </a:rPr>
              <a:t>facility </a:t>
            </a:r>
            <a:r>
              <a:rPr lang="en-US" sz="1600" spc="4" dirty="0">
                <a:latin typeface="Source Sans Pro" panose="020B0503030403020204" pitchFamily="34" charset="0"/>
                <a:ea typeface="Source Sans Pro" panose="020B0503030403020204" pitchFamily="34" charset="0"/>
                <a:cs typeface="Calibri"/>
              </a:rPr>
              <a:t>security upgrades, and vehicle </a:t>
            </a:r>
            <a:r>
              <a:rPr lang="en-US" sz="1600" spc="9" dirty="0">
                <a:latin typeface="Source Sans Pro" panose="020B0503030403020204" pitchFamily="34" charset="0"/>
                <a:ea typeface="Source Sans Pro" panose="020B0503030403020204" pitchFamily="34" charset="0"/>
                <a:cs typeface="Calibri"/>
              </a:rPr>
              <a:t>and </a:t>
            </a:r>
            <a:r>
              <a:rPr lang="en-US" sz="1600" dirty="0">
                <a:latin typeface="Source Sans Pro" panose="020B0503030403020204" pitchFamily="34" charset="0"/>
                <a:ea typeface="Source Sans Pro" panose="020B0503030403020204" pitchFamily="34" charset="0"/>
                <a:cs typeface="Calibri"/>
              </a:rPr>
              <a:t>driver protection. </a:t>
            </a:r>
            <a:r>
              <a:rPr lang="en-US" sz="1600" spc="4" dirty="0">
                <a:latin typeface="Source Sans Pro" panose="020B0503030403020204" pitchFamily="34" charset="0"/>
                <a:ea typeface="Source Sans Pro" panose="020B0503030403020204" pitchFamily="34" charset="0"/>
                <a:cs typeface="Calibri"/>
              </a:rPr>
              <a:t>Eligible applicants </a:t>
            </a:r>
            <a:r>
              <a:rPr lang="en-US" sz="1600" dirty="0">
                <a:latin typeface="Source Sans Pro" panose="020B0503030403020204" pitchFamily="34" charset="0"/>
                <a:ea typeface="Source Sans Pro" panose="020B0503030403020204" pitchFamily="34" charset="0"/>
                <a:cs typeface="Calibri"/>
              </a:rPr>
              <a:t>are </a:t>
            </a:r>
            <a:r>
              <a:rPr lang="en-US" sz="1600" spc="4" dirty="0">
                <a:latin typeface="Source Sans Pro" panose="020B0503030403020204" pitchFamily="34" charset="0"/>
                <a:ea typeface="Source Sans Pro" panose="020B0503030403020204" pitchFamily="34" charset="0"/>
                <a:cs typeface="Calibri"/>
              </a:rPr>
              <a:t>owners </a:t>
            </a:r>
            <a:r>
              <a:rPr lang="en-US" sz="1600" spc="9" dirty="0">
                <a:latin typeface="Source Sans Pro" panose="020B0503030403020204" pitchFamily="34" charset="0"/>
                <a:ea typeface="Source Sans Pro" panose="020B0503030403020204" pitchFamily="34" charset="0"/>
                <a:cs typeface="Calibri"/>
              </a:rPr>
              <a:t>and </a:t>
            </a:r>
            <a:r>
              <a:rPr lang="en-US" sz="1600" dirty="0">
                <a:latin typeface="Source Sans Pro" panose="020B0503030403020204" pitchFamily="34" charset="0"/>
                <a:ea typeface="Source Sans Pro" panose="020B0503030403020204" pitchFamily="34" charset="0"/>
                <a:cs typeface="Calibri"/>
              </a:rPr>
              <a:t>private </a:t>
            </a:r>
            <a:r>
              <a:rPr lang="en-US" sz="1600" spc="-4" dirty="0">
                <a:latin typeface="Source Sans Pro" panose="020B0503030403020204" pitchFamily="34" charset="0"/>
                <a:ea typeface="Source Sans Pro" panose="020B0503030403020204" pitchFamily="34" charset="0"/>
                <a:cs typeface="Calibri"/>
              </a:rPr>
              <a:t>operators </a:t>
            </a:r>
            <a:r>
              <a:rPr lang="en-US" sz="1600" spc="4" dirty="0">
                <a:latin typeface="Source Sans Pro" panose="020B0503030403020204" pitchFamily="34" charset="0"/>
                <a:ea typeface="Source Sans Pro" panose="020B0503030403020204" pitchFamily="34" charset="0"/>
                <a:cs typeface="Calibri"/>
              </a:rPr>
              <a:t>of </a:t>
            </a:r>
            <a:r>
              <a:rPr lang="en-US" sz="1600" dirty="0">
                <a:latin typeface="Source Sans Pro" panose="020B0503030403020204" pitchFamily="34" charset="0"/>
                <a:ea typeface="Source Sans Pro" panose="020B0503030403020204" pitchFamily="34" charset="0"/>
                <a:cs typeface="Calibri"/>
              </a:rPr>
              <a:t>fixed-route intercity </a:t>
            </a:r>
            <a:r>
              <a:rPr lang="en-US" sz="1600" spc="9" dirty="0">
                <a:latin typeface="Source Sans Pro" panose="020B0503030403020204" pitchFamily="34" charset="0"/>
                <a:ea typeface="Source Sans Pro" panose="020B0503030403020204" pitchFamily="34" charset="0"/>
                <a:cs typeface="Calibri"/>
              </a:rPr>
              <a:t>and </a:t>
            </a:r>
            <a:r>
              <a:rPr lang="en-US" sz="1600" spc="4" dirty="0">
                <a:latin typeface="Source Sans Pro" panose="020B0503030403020204" pitchFamily="34" charset="0"/>
                <a:ea typeface="Source Sans Pro" panose="020B0503030403020204" pitchFamily="34" charset="0"/>
                <a:cs typeface="Calibri"/>
              </a:rPr>
              <a:t>charter </a:t>
            </a:r>
            <a:r>
              <a:rPr lang="en-US" sz="1600" spc="9" dirty="0">
                <a:latin typeface="Source Sans Pro" panose="020B0503030403020204" pitchFamily="34" charset="0"/>
                <a:ea typeface="Source Sans Pro" panose="020B0503030403020204" pitchFamily="34" charset="0"/>
                <a:cs typeface="Calibri"/>
              </a:rPr>
              <a:t>buses </a:t>
            </a:r>
            <a:r>
              <a:rPr lang="en-US" sz="1600" spc="4" dirty="0">
                <a:latin typeface="Source Sans Pro" panose="020B0503030403020204" pitchFamily="34" charset="0"/>
                <a:ea typeface="Source Sans Pro" panose="020B0503030403020204" pitchFamily="34" charset="0"/>
                <a:cs typeface="Calibri"/>
              </a:rPr>
              <a:t>that serve urban areas designated </a:t>
            </a:r>
            <a:r>
              <a:rPr lang="en-US" sz="1600" spc="-4" dirty="0">
                <a:latin typeface="Source Sans Pro" panose="020B0503030403020204" pitchFamily="34" charset="0"/>
                <a:ea typeface="Source Sans Pro" panose="020B0503030403020204" pitchFamily="34" charset="0"/>
                <a:cs typeface="Calibri"/>
              </a:rPr>
              <a:t>to </a:t>
            </a:r>
            <a:r>
              <a:rPr lang="en-US" sz="1600" dirty="0">
                <a:latin typeface="Source Sans Pro" panose="020B0503030403020204" pitchFamily="34" charset="0"/>
                <a:ea typeface="Source Sans Pro" panose="020B0503030403020204" pitchFamily="34" charset="0"/>
                <a:cs typeface="Calibri"/>
              </a:rPr>
              <a:t>receive </a:t>
            </a:r>
            <a:r>
              <a:rPr lang="en-US" sz="1600" spc="4" dirty="0">
                <a:latin typeface="Source Sans Pro" panose="020B0503030403020204" pitchFamily="34" charset="0"/>
                <a:ea typeface="Source Sans Pro" panose="020B0503030403020204" pitchFamily="34" charset="0"/>
                <a:cs typeface="Calibri"/>
              </a:rPr>
              <a:t>UASI </a:t>
            </a:r>
            <a:r>
              <a:rPr lang="en-US" sz="1600" spc="9" dirty="0">
                <a:latin typeface="Source Sans Pro" panose="020B0503030403020204" pitchFamily="34" charset="0"/>
                <a:ea typeface="Source Sans Pro" panose="020B0503030403020204" pitchFamily="34" charset="0"/>
                <a:cs typeface="Calibri"/>
              </a:rPr>
              <a:t>funding</a:t>
            </a:r>
            <a:r>
              <a:rPr lang="en-US" sz="1600" spc="-4" dirty="0">
                <a:latin typeface="Source Sans Pro" panose="020B0503030403020204" pitchFamily="34" charset="0"/>
                <a:ea typeface="Source Sans Pro" panose="020B0503030403020204" pitchFamily="34" charset="0"/>
                <a:cs typeface="Calibri"/>
              </a:rPr>
              <a:t>.</a:t>
            </a:r>
          </a:p>
          <a:p>
            <a:pPr marL="10646" marR="53231">
              <a:lnSpc>
                <a:spcPct val="101600"/>
              </a:lnSpc>
              <a:tabLst>
                <a:tab pos="178183" algn="l"/>
              </a:tabLst>
            </a:pPr>
            <a:endParaRPr lang="en-US" sz="1600" dirty="0">
              <a:latin typeface="Source Sans Pro" panose="020B0503030403020204" pitchFamily="34" charset="0"/>
              <a:ea typeface="Source Sans Pro" panose="020B0503030403020204" pitchFamily="34" charset="0"/>
              <a:cs typeface="Calibri"/>
            </a:endParaRPr>
          </a:p>
          <a:p>
            <a:pPr marL="177623" marR="4483" indent="-166977">
              <a:lnSpc>
                <a:spcPct val="101600"/>
              </a:lnSpc>
              <a:spcBef>
                <a:spcPts val="97"/>
              </a:spcBef>
              <a:buFont typeface="Arial"/>
              <a:buChar char="•"/>
              <a:tabLst>
                <a:tab pos="178183" algn="l"/>
              </a:tabLst>
            </a:pPr>
            <a:r>
              <a:rPr lang="en-US" sz="1600" b="1" u="sng" spc="4" dirty="0">
                <a:solidFill>
                  <a:srgbClr val="001F60"/>
                </a:solidFill>
                <a:latin typeface="Source Sans Pro" panose="020B0503030403020204" pitchFamily="34" charset="0"/>
                <a:ea typeface="Source Sans Pro" panose="020B0503030403020204" pitchFamily="34" charset="0"/>
                <a:cs typeface="Calibri"/>
              </a:rPr>
              <a:t>Presidential </a:t>
            </a:r>
            <a:r>
              <a:rPr lang="en-US" sz="1600" b="1" u="sng" spc="9" dirty="0">
                <a:solidFill>
                  <a:srgbClr val="001F60"/>
                </a:solidFill>
                <a:latin typeface="Source Sans Pro" panose="020B0503030403020204" pitchFamily="34" charset="0"/>
                <a:ea typeface="Source Sans Pro" panose="020B0503030403020204" pitchFamily="34" charset="0"/>
                <a:cs typeface="Calibri"/>
              </a:rPr>
              <a:t>Residence </a:t>
            </a:r>
            <a:r>
              <a:rPr lang="en-US" sz="1600" b="1" u="sng" spc="4" dirty="0">
                <a:solidFill>
                  <a:srgbClr val="001F60"/>
                </a:solidFill>
                <a:latin typeface="Source Sans Pro" panose="020B0503030403020204" pitchFamily="34" charset="0"/>
                <a:ea typeface="Source Sans Pro" panose="020B0503030403020204" pitchFamily="34" charset="0"/>
                <a:cs typeface="Calibri"/>
              </a:rPr>
              <a:t>Protection </a:t>
            </a:r>
            <a:r>
              <a:rPr lang="en-US" sz="1600" b="1" u="sng" spc="9" dirty="0">
                <a:solidFill>
                  <a:srgbClr val="001F60"/>
                </a:solidFill>
                <a:latin typeface="Source Sans Pro" panose="020B0503030403020204" pitchFamily="34" charset="0"/>
                <a:ea typeface="Source Sans Pro" panose="020B0503030403020204" pitchFamily="34" charset="0"/>
                <a:cs typeface="Calibri"/>
              </a:rPr>
              <a:t>Act </a:t>
            </a:r>
            <a:r>
              <a:rPr lang="en-US" sz="1600" b="1" u="sng" spc="4" dirty="0">
                <a:solidFill>
                  <a:srgbClr val="001F60"/>
                </a:solidFill>
                <a:latin typeface="Source Sans Pro" panose="020B0503030403020204" pitchFamily="34" charset="0"/>
                <a:ea typeface="Source Sans Pro" panose="020B0503030403020204" pitchFamily="34" charset="0"/>
                <a:cs typeface="Calibri"/>
              </a:rPr>
              <a:t>Grant Program </a:t>
            </a:r>
            <a:r>
              <a:rPr lang="en-US" sz="1600" b="1" u="sng" dirty="0">
                <a:solidFill>
                  <a:srgbClr val="001F60"/>
                </a:solidFill>
                <a:latin typeface="Source Sans Pro" panose="020B0503030403020204" pitchFamily="34" charset="0"/>
                <a:ea typeface="Source Sans Pro" panose="020B0503030403020204" pitchFamily="34" charset="0"/>
                <a:cs typeface="Calibri"/>
              </a:rPr>
              <a:t>(PRPA)</a:t>
            </a:r>
            <a:r>
              <a:rPr lang="en-US" sz="1600" b="1" dirty="0">
                <a:solidFill>
                  <a:srgbClr val="001F60"/>
                </a:solidFill>
                <a:latin typeface="Source Sans Pro" panose="020B0503030403020204" pitchFamily="34" charset="0"/>
                <a:ea typeface="Source Sans Pro" panose="020B0503030403020204" pitchFamily="34" charset="0"/>
                <a:cs typeface="Calibri"/>
              </a:rPr>
              <a:t>: </a:t>
            </a:r>
            <a:r>
              <a:rPr lang="en-US" sz="1600" spc="9" dirty="0">
                <a:latin typeface="Source Sans Pro" panose="020B0503030403020204" pitchFamily="34" charset="0"/>
                <a:ea typeface="Source Sans Pro" panose="020B0503030403020204" pitchFamily="34" charset="0"/>
                <a:cs typeface="Calibri"/>
              </a:rPr>
              <a:t>R</a:t>
            </a:r>
            <a:r>
              <a:rPr lang="en-US" sz="1600" dirty="0">
                <a:latin typeface="Source Sans Pro" panose="020B0503030403020204" pitchFamily="34" charset="0"/>
                <a:ea typeface="Source Sans Pro" panose="020B0503030403020204" pitchFamily="34" charset="0"/>
                <a:cs typeface="Calibri"/>
              </a:rPr>
              <a:t>eimburses </a:t>
            </a:r>
            <a:r>
              <a:rPr lang="en-US" sz="1600" spc="-4" dirty="0">
                <a:latin typeface="Source Sans Pro" panose="020B0503030403020204" pitchFamily="34" charset="0"/>
                <a:ea typeface="Source Sans Pro" panose="020B0503030403020204" pitchFamily="34" charset="0"/>
                <a:cs typeface="Calibri"/>
              </a:rPr>
              <a:t>state </a:t>
            </a:r>
            <a:r>
              <a:rPr lang="en-US" sz="1600" spc="9" dirty="0">
                <a:latin typeface="Source Sans Pro" panose="020B0503030403020204" pitchFamily="34" charset="0"/>
                <a:ea typeface="Source Sans Pro" panose="020B0503030403020204" pitchFamily="34" charset="0"/>
                <a:cs typeface="Calibri"/>
              </a:rPr>
              <a:t>and </a:t>
            </a:r>
            <a:r>
              <a:rPr lang="en-US" sz="1600" dirty="0">
                <a:latin typeface="Source Sans Pro" panose="020B0503030403020204" pitchFamily="34" charset="0"/>
                <a:ea typeface="Source Sans Pro" panose="020B0503030403020204" pitchFamily="34" charset="0"/>
                <a:cs typeface="Calibri"/>
              </a:rPr>
              <a:t>local law enforcement </a:t>
            </a:r>
            <a:r>
              <a:rPr lang="en-US" sz="1600" spc="4" dirty="0">
                <a:latin typeface="Source Sans Pro" panose="020B0503030403020204" pitchFamily="34" charset="0"/>
                <a:ea typeface="Source Sans Pro" panose="020B0503030403020204" pitchFamily="34" charset="0"/>
                <a:cs typeface="Calibri"/>
              </a:rPr>
              <a:t>agencies </a:t>
            </a:r>
            <a:r>
              <a:rPr lang="en-US" sz="1600" dirty="0">
                <a:latin typeface="Source Sans Pro" panose="020B0503030403020204" pitchFamily="34" charset="0"/>
                <a:ea typeface="Source Sans Pro" panose="020B0503030403020204" pitchFamily="34" charset="0"/>
                <a:cs typeface="Calibri"/>
              </a:rPr>
              <a:t>for law enforcement </a:t>
            </a:r>
            <a:r>
              <a:rPr lang="en-US" sz="1600" spc="4" dirty="0">
                <a:latin typeface="Source Sans Pro" panose="020B0503030403020204" pitchFamily="34" charset="0"/>
                <a:ea typeface="Source Sans Pro" panose="020B0503030403020204" pitchFamily="34" charset="0"/>
                <a:cs typeface="Calibri"/>
              </a:rPr>
              <a:t>personnel costs </a:t>
            </a:r>
            <a:r>
              <a:rPr lang="en-US" sz="1600" dirty="0">
                <a:latin typeface="Source Sans Pro" panose="020B0503030403020204" pitchFamily="34" charset="0"/>
                <a:ea typeface="Source Sans Pro" panose="020B0503030403020204" pitchFamily="34" charset="0"/>
                <a:cs typeface="Calibri"/>
              </a:rPr>
              <a:t>incurred </a:t>
            </a:r>
            <a:r>
              <a:rPr lang="en-US" sz="1600" spc="4" dirty="0">
                <a:latin typeface="Source Sans Pro" panose="020B0503030403020204" pitchFamily="34" charset="0"/>
                <a:ea typeface="Source Sans Pro" panose="020B0503030403020204" pitchFamily="34" charset="0"/>
                <a:cs typeface="Calibri"/>
              </a:rPr>
              <a:t>while </a:t>
            </a:r>
            <a:r>
              <a:rPr lang="en-US" sz="1600" dirty="0">
                <a:latin typeface="Source Sans Pro" panose="020B0503030403020204" pitchFamily="34" charset="0"/>
                <a:ea typeface="Source Sans Pro" panose="020B0503030403020204" pitchFamily="34" charset="0"/>
                <a:cs typeface="Calibri"/>
              </a:rPr>
              <a:t>protecting any </a:t>
            </a:r>
            <a:r>
              <a:rPr lang="en-US" sz="1600" spc="4" dirty="0">
                <a:latin typeface="Source Sans Pro" panose="020B0503030403020204" pitchFamily="34" charset="0"/>
                <a:ea typeface="Source Sans Pro" panose="020B0503030403020204" pitchFamily="34" charset="0"/>
                <a:cs typeface="Calibri"/>
              </a:rPr>
              <a:t>non-governmental residence of </a:t>
            </a:r>
            <a:r>
              <a:rPr lang="en-US" sz="1600" spc="9" dirty="0">
                <a:latin typeface="Source Sans Pro" panose="020B0503030403020204" pitchFamily="34" charset="0"/>
                <a:ea typeface="Source Sans Pro" panose="020B0503030403020204" pitchFamily="34" charset="0"/>
                <a:cs typeface="Calibri"/>
              </a:rPr>
              <a:t>the </a:t>
            </a:r>
            <a:r>
              <a:rPr lang="en-US" sz="1600" dirty="0">
                <a:latin typeface="Source Sans Pro" panose="020B0503030403020204" pitchFamily="34" charset="0"/>
                <a:ea typeface="Source Sans Pro" panose="020B0503030403020204" pitchFamily="34" charset="0"/>
                <a:cs typeface="Calibri"/>
              </a:rPr>
              <a:t>President that </a:t>
            </a:r>
            <a:r>
              <a:rPr lang="en-US" sz="1600" spc="4" dirty="0">
                <a:latin typeface="Source Sans Pro" panose="020B0503030403020204" pitchFamily="34" charset="0"/>
                <a:ea typeface="Source Sans Pro" panose="020B0503030403020204" pitchFamily="34" charset="0"/>
                <a:cs typeface="Calibri"/>
              </a:rPr>
              <a:t>is designated </a:t>
            </a:r>
            <a:r>
              <a:rPr lang="en-US" sz="1600" dirty="0">
                <a:latin typeface="Source Sans Pro" panose="020B0503030403020204" pitchFamily="34" charset="0"/>
                <a:ea typeface="Source Sans Pro" panose="020B0503030403020204" pitchFamily="34" charset="0"/>
                <a:cs typeface="Calibri"/>
              </a:rPr>
              <a:t>or </a:t>
            </a:r>
            <a:r>
              <a:rPr lang="en-US" sz="1600" spc="4" dirty="0">
                <a:latin typeface="Source Sans Pro" panose="020B0503030403020204" pitchFamily="34" charset="0"/>
                <a:ea typeface="Source Sans Pro" panose="020B0503030403020204" pitchFamily="34" charset="0"/>
                <a:cs typeface="Calibri"/>
              </a:rPr>
              <a:t>identified </a:t>
            </a:r>
            <a:r>
              <a:rPr lang="en-US" sz="1600" dirty="0">
                <a:latin typeface="Source Sans Pro" panose="020B0503030403020204" pitchFamily="34" charset="0"/>
                <a:ea typeface="Source Sans Pro" panose="020B0503030403020204" pitchFamily="34" charset="0"/>
                <a:cs typeface="Calibri"/>
              </a:rPr>
              <a:t>to </a:t>
            </a:r>
            <a:r>
              <a:rPr lang="en-US" sz="1600" spc="4" dirty="0">
                <a:latin typeface="Source Sans Pro" panose="020B0503030403020204" pitchFamily="34" charset="0"/>
                <a:ea typeface="Source Sans Pro" panose="020B0503030403020204" pitchFamily="34" charset="0"/>
                <a:cs typeface="Calibri"/>
              </a:rPr>
              <a:t>be secured </a:t>
            </a:r>
            <a:r>
              <a:rPr lang="en-US" sz="1600" dirty="0">
                <a:latin typeface="Source Sans Pro" panose="020B0503030403020204" pitchFamily="34" charset="0"/>
                <a:ea typeface="Source Sans Pro" panose="020B0503030403020204" pitchFamily="34" charset="0"/>
                <a:cs typeface="Calibri"/>
              </a:rPr>
              <a:t>by </a:t>
            </a:r>
            <a:r>
              <a:rPr lang="en-US" sz="1600" spc="4" dirty="0">
                <a:latin typeface="Source Sans Pro" panose="020B0503030403020204" pitchFamily="34" charset="0"/>
                <a:ea typeface="Source Sans Pro" panose="020B0503030403020204" pitchFamily="34" charset="0"/>
                <a:cs typeface="Calibri"/>
              </a:rPr>
              <a:t>the United </a:t>
            </a:r>
            <a:r>
              <a:rPr lang="en-US" sz="1600" dirty="0">
                <a:latin typeface="Source Sans Pro" panose="020B0503030403020204" pitchFamily="34" charset="0"/>
                <a:ea typeface="Source Sans Pro" panose="020B0503030403020204" pitchFamily="34" charset="0"/>
                <a:cs typeface="Calibri"/>
              </a:rPr>
              <a:t>States </a:t>
            </a:r>
            <a:r>
              <a:rPr lang="en-US" sz="1600" spc="4" dirty="0">
                <a:latin typeface="Source Sans Pro" panose="020B0503030403020204" pitchFamily="34" charset="0"/>
                <a:ea typeface="Source Sans Pro" panose="020B0503030403020204" pitchFamily="34" charset="0"/>
                <a:cs typeface="Calibri"/>
              </a:rPr>
              <a:t>Secret Service (USSS) in accordance with Section </a:t>
            </a:r>
            <a:r>
              <a:rPr lang="en-US" sz="1600" spc="9" dirty="0">
                <a:latin typeface="Source Sans Pro" panose="020B0503030403020204" pitchFamily="34" charset="0"/>
                <a:ea typeface="Source Sans Pro" panose="020B0503030403020204" pitchFamily="34" charset="0"/>
                <a:cs typeface="Calibri"/>
              </a:rPr>
              <a:t>531 </a:t>
            </a:r>
            <a:r>
              <a:rPr lang="en-US" sz="1600" spc="4" dirty="0">
                <a:latin typeface="Source Sans Pro" panose="020B0503030403020204" pitchFamily="34" charset="0"/>
                <a:ea typeface="Source Sans Pro" panose="020B0503030403020204" pitchFamily="34" charset="0"/>
                <a:cs typeface="Calibri"/>
              </a:rPr>
              <a:t>of </a:t>
            </a:r>
            <a:r>
              <a:rPr lang="en-US" sz="1600" spc="9" dirty="0">
                <a:latin typeface="Source Sans Pro" panose="020B0503030403020204" pitchFamily="34" charset="0"/>
                <a:ea typeface="Source Sans Pro" panose="020B0503030403020204" pitchFamily="34" charset="0"/>
                <a:cs typeface="Calibri"/>
              </a:rPr>
              <a:t>the </a:t>
            </a:r>
            <a:r>
              <a:rPr lang="en-US" sz="1600" i="1" spc="4" dirty="0">
                <a:latin typeface="Source Sans Pro" panose="020B0503030403020204" pitchFamily="34" charset="0"/>
                <a:ea typeface="Source Sans Pro" panose="020B0503030403020204" pitchFamily="34" charset="0"/>
                <a:cs typeface="Calibri"/>
              </a:rPr>
              <a:t>Department </a:t>
            </a:r>
            <a:r>
              <a:rPr lang="en-US" sz="1600" i="1" spc="-4" dirty="0">
                <a:latin typeface="Source Sans Pro" panose="020B0503030403020204" pitchFamily="34" charset="0"/>
                <a:ea typeface="Source Sans Pro" panose="020B0503030403020204" pitchFamily="34" charset="0"/>
                <a:cs typeface="Calibri"/>
              </a:rPr>
              <a:t>of </a:t>
            </a:r>
            <a:r>
              <a:rPr lang="en-US" sz="1600" i="1" spc="4" dirty="0">
                <a:latin typeface="Source Sans Pro" panose="020B0503030403020204" pitchFamily="34" charset="0"/>
                <a:ea typeface="Source Sans Pro" panose="020B0503030403020204" pitchFamily="34" charset="0"/>
                <a:cs typeface="Calibri"/>
              </a:rPr>
              <a:t>Homeland Security Appropriations Act, </a:t>
            </a:r>
            <a:r>
              <a:rPr lang="en-US" sz="1600" i="1" spc="9" dirty="0">
                <a:latin typeface="Source Sans Pro" panose="020B0503030403020204" pitchFamily="34" charset="0"/>
                <a:ea typeface="Source Sans Pro" panose="020B0503030403020204" pitchFamily="34" charset="0"/>
                <a:cs typeface="Calibri"/>
              </a:rPr>
              <a:t>2019 </a:t>
            </a:r>
            <a:r>
              <a:rPr lang="en-US" sz="1600" spc="4" dirty="0">
                <a:latin typeface="Source Sans Pro" panose="020B0503030403020204" pitchFamily="34" charset="0"/>
                <a:ea typeface="Source Sans Pro" panose="020B0503030403020204" pitchFamily="34" charset="0"/>
                <a:cs typeface="Calibri"/>
              </a:rPr>
              <a:t>(Pub. </a:t>
            </a:r>
            <a:r>
              <a:rPr lang="en-US" sz="1600" spc="-4" dirty="0">
                <a:latin typeface="Source Sans Pro" panose="020B0503030403020204" pitchFamily="34" charset="0"/>
                <a:ea typeface="Source Sans Pro" panose="020B0503030403020204" pitchFamily="34" charset="0"/>
                <a:cs typeface="Calibri"/>
              </a:rPr>
              <a:t>L. </a:t>
            </a:r>
            <a:r>
              <a:rPr lang="en-US" sz="1600" spc="4" dirty="0">
                <a:latin typeface="Source Sans Pro" panose="020B0503030403020204" pitchFamily="34" charset="0"/>
                <a:ea typeface="Source Sans Pro" panose="020B0503030403020204" pitchFamily="34" charset="0"/>
                <a:cs typeface="Calibri"/>
              </a:rPr>
              <a:t>No. 116-6). Eligible applicants </a:t>
            </a:r>
            <a:r>
              <a:rPr lang="en-US" sz="1600" dirty="0">
                <a:latin typeface="Source Sans Pro" panose="020B0503030403020204" pitchFamily="34" charset="0"/>
                <a:ea typeface="Source Sans Pro" panose="020B0503030403020204" pitchFamily="34" charset="0"/>
                <a:cs typeface="Calibri"/>
              </a:rPr>
              <a:t>are limited to </a:t>
            </a:r>
            <a:r>
              <a:rPr lang="en-US" sz="1600" spc="-4" dirty="0">
                <a:latin typeface="Source Sans Pro" panose="020B0503030403020204" pitchFamily="34" charset="0"/>
                <a:ea typeface="Source Sans Pro" panose="020B0503030403020204" pitchFamily="34" charset="0"/>
                <a:cs typeface="Calibri"/>
              </a:rPr>
              <a:t>state </a:t>
            </a:r>
            <a:r>
              <a:rPr lang="en-US" sz="1600" spc="9" dirty="0">
                <a:latin typeface="Source Sans Pro" panose="020B0503030403020204" pitchFamily="34" charset="0"/>
                <a:ea typeface="Source Sans Pro" panose="020B0503030403020204" pitchFamily="34" charset="0"/>
                <a:cs typeface="Calibri"/>
              </a:rPr>
              <a:t>and </a:t>
            </a:r>
            <a:r>
              <a:rPr lang="en-US" sz="1600" dirty="0">
                <a:latin typeface="Source Sans Pro" panose="020B0503030403020204" pitchFamily="34" charset="0"/>
                <a:ea typeface="Source Sans Pro" panose="020B0503030403020204" pitchFamily="34" charset="0"/>
                <a:cs typeface="Calibri"/>
              </a:rPr>
              <a:t>local law enforcement </a:t>
            </a:r>
            <a:r>
              <a:rPr lang="en-US" sz="1600" spc="4" dirty="0">
                <a:latin typeface="Source Sans Pro" panose="020B0503030403020204" pitchFamily="34" charset="0"/>
                <a:ea typeface="Source Sans Pro" panose="020B0503030403020204" pitchFamily="34" charset="0"/>
                <a:cs typeface="Calibri"/>
              </a:rPr>
              <a:t>agencies, either </a:t>
            </a:r>
            <a:r>
              <a:rPr lang="en-US" sz="1600" dirty="0">
                <a:latin typeface="Source Sans Pro" panose="020B0503030403020204" pitchFamily="34" charset="0"/>
                <a:ea typeface="Source Sans Pro" panose="020B0503030403020204" pitchFamily="34" charset="0"/>
                <a:cs typeface="Calibri"/>
              </a:rPr>
              <a:t>directly or </a:t>
            </a:r>
            <a:r>
              <a:rPr lang="en-US" sz="1600" spc="4" dirty="0">
                <a:latin typeface="Source Sans Pro" panose="020B0503030403020204" pitchFamily="34" charset="0"/>
                <a:ea typeface="Source Sans Pro" panose="020B0503030403020204" pitchFamily="34" charset="0"/>
                <a:cs typeface="Calibri"/>
              </a:rPr>
              <a:t>through the </a:t>
            </a:r>
            <a:r>
              <a:rPr lang="en-US" sz="1600" dirty="0">
                <a:latin typeface="Source Sans Pro" panose="020B0503030403020204" pitchFamily="34" charset="0"/>
                <a:ea typeface="Source Sans Pro" panose="020B0503030403020204" pitchFamily="34" charset="0"/>
                <a:cs typeface="Calibri"/>
              </a:rPr>
              <a:t>State Administrative </a:t>
            </a:r>
            <a:r>
              <a:rPr lang="en-US" sz="1600" spc="4" dirty="0">
                <a:latin typeface="Source Sans Pro" panose="020B0503030403020204" pitchFamily="34" charset="0"/>
                <a:ea typeface="Source Sans Pro" panose="020B0503030403020204" pitchFamily="34" charset="0"/>
                <a:cs typeface="Calibri"/>
              </a:rPr>
              <a:t>Agency (SAA), that conduct </a:t>
            </a:r>
            <a:r>
              <a:rPr lang="en-US" sz="1600" dirty="0">
                <a:latin typeface="Source Sans Pro" panose="020B0503030403020204" pitchFamily="34" charset="0"/>
                <a:ea typeface="Source Sans Pro" panose="020B0503030403020204" pitchFamily="34" charset="0"/>
                <a:cs typeface="Calibri"/>
              </a:rPr>
              <a:t>protection </a:t>
            </a:r>
            <a:r>
              <a:rPr lang="en-US" sz="1600" spc="4" dirty="0">
                <a:latin typeface="Source Sans Pro" panose="020B0503030403020204" pitchFamily="34" charset="0"/>
                <a:ea typeface="Source Sans Pro" panose="020B0503030403020204" pitchFamily="34" charset="0"/>
                <a:cs typeface="Calibri"/>
              </a:rPr>
              <a:t>activities associated with </a:t>
            </a:r>
            <a:r>
              <a:rPr lang="en-US" sz="1600" dirty="0">
                <a:latin typeface="Source Sans Pro" panose="020B0503030403020204" pitchFamily="34" charset="0"/>
                <a:ea typeface="Source Sans Pro" panose="020B0503030403020204" pitchFamily="34" charset="0"/>
                <a:cs typeface="Calibri"/>
              </a:rPr>
              <a:t>any </a:t>
            </a:r>
            <a:r>
              <a:rPr lang="en-US" sz="1600" spc="4" dirty="0">
                <a:latin typeface="Source Sans Pro" panose="020B0503030403020204" pitchFamily="34" charset="0"/>
                <a:ea typeface="Source Sans Pro" panose="020B0503030403020204" pitchFamily="34" charset="0"/>
                <a:cs typeface="Calibri"/>
              </a:rPr>
              <a:t>non-governmental residence </a:t>
            </a:r>
            <a:r>
              <a:rPr lang="en-US" sz="1600" dirty="0">
                <a:latin typeface="Source Sans Pro" panose="020B0503030403020204" pitchFamily="34" charset="0"/>
                <a:ea typeface="Source Sans Pro" panose="020B0503030403020204" pitchFamily="34" charset="0"/>
                <a:cs typeface="Calibri"/>
              </a:rPr>
              <a:t>of </a:t>
            </a:r>
            <a:r>
              <a:rPr lang="en-US" sz="1600" spc="4" dirty="0">
                <a:latin typeface="Source Sans Pro" panose="020B0503030403020204" pitchFamily="34" charset="0"/>
                <a:ea typeface="Source Sans Pro" panose="020B0503030403020204" pitchFamily="34" charset="0"/>
                <a:cs typeface="Calibri"/>
              </a:rPr>
              <a:t>the </a:t>
            </a:r>
            <a:r>
              <a:rPr lang="en-US" sz="1600" dirty="0">
                <a:latin typeface="Source Sans Pro" panose="020B0503030403020204" pitchFamily="34" charset="0"/>
                <a:ea typeface="Source Sans Pro" panose="020B0503030403020204" pitchFamily="34" charset="0"/>
                <a:cs typeface="Calibri"/>
              </a:rPr>
              <a:t>President </a:t>
            </a:r>
            <a:r>
              <a:rPr lang="en-US" sz="1600" spc="4" dirty="0">
                <a:latin typeface="Source Sans Pro" panose="020B0503030403020204" pitchFamily="34" charset="0"/>
                <a:ea typeface="Source Sans Pro" panose="020B0503030403020204" pitchFamily="34" charset="0"/>
                <a:cs typeface="Calibri"/>
              </a:rPr>
              <a:t>of the United </a:t>
            </a:r>
            <a:r>
              <a:rPr lang="en-US" sz="1600" dirty="0">
                <a:latin typeface="Source Sans Pro" panose="020B0503030403020204" pitchFamily="34" charset="0"/>
                <a:ea typeface="Source Sans Pro" panose="020B0503030403020204" pitchFamily="34" charset="0"/>
                <a:cs typeface="Calibri"/>
              </a:rPr>
              <a:t>States </a:t>
            </a:r>
            <a:r>
              <a:rPr lang="en-US" sz="1600" spc="4" dirty="0">
                <a:latin typeface="Source Sans Pro" panose="020B0503030403020204" pitchFamily="34" charset="0"/>
                <a:ea typeface="Source Sans Pro" panose="020B0503030403020204" pitchFamily="34" charset="0"/>
                <a:cs typeface="Calibri"/>
              </a:rPr>
              <a:t>designated </a:t>
            </a:r>
            <a:r>
              <a:rPr lang="en-US" sz="1600" dirty="0">
                <a:latin typeface="Source Sans Pro" panose="020B0503030403020204" pitchFamily="34" charset="0"/>
                <a:ea typeface="Source Sans Pro" panose="020B0503030403020204" pitchFamily="34" charset="0"/>
                <a:cs typeface="Calibri"/>
              </a:rPr>
              <a:t>or </a:t>
            </a:r>
            <a:r>
              <a:rPr lang="en-US" sz="1600" spc="4" dirty="0">
                <a:latin typeface="Source Sans Pro" panose="020B0503030403020204" pitchFamily="34" charset="0"/>
                <a:ea typeface="Source Sans Pro" panose="020B0503030403020204" pitchFamily="34" charset="0"/>
                <a:cs typeface="Calibri"/>
              </a:rPr>
              <a:t>identified </a:t>
            </a:r>
            <a:r>
              <a:rPr lang="en-US" sz="1600" dirty="0">
                <a:latin typeface="Source Sans Pro" panose="020B0503030403020204" pitchFamily="34" charset="0"/>
                <a:ea typeface="Source Sans Pro" panose="020B0503030403020204" pitchFamily="34" charset="0"/>
                <a:cs typeface="Calibri"/>
              </a:rPr>
              <a:t>to </a:t>
            </a:r>
            <a:r>
              <a:rPr lang="en-US" sz="1600" spc="4" dirty="0">
                <a:latin typeface="Source Sans Pro" panose="020B0503030403020204" pitchFamily="34" charset="0"/>
                <a:ea typeface="Source Sans Pro" panose="020B0503030403020204" pitchFamily="34" charset="0"/>
                <a:cs typeface="Calibri"/>
              </a:rPr>
              <a:t>be secured </a:t>
            </a:r>
            <a:r>
              <a:rPr lang="en-US" sz="1600" dirty="0">
                <a:latin typeface="Source Sans Pro" panose="020B0503030403020204" pitchFamily="34" charset="0"/>
                <a:ea typeface="Source Sans Pro" panose="020B0503030403020204" pitchFamily="34" charset="0"/>
                <a:cs typeface="Calibri"/>
              </a:rPr>
              <a:t>by </a:t>
            </a:r>
            <a:r>
              <a:rPr lang="en-US" sz="1600" spc="4" dirty="0">
                <a:latin typeface="Source Sans Pro" panose="020B0503030403020204" pitchFamily="34" charset="0"/>
                <a:ea typeface="Source Sans Pro" panose="020B0503030403020204" pitchFamily="34" charset="0"/>
                <a:cs typeface="Calibri"/>
              </a:rPr>
              <a:t>the</a:t>
            </a:r>
            <a:r>
              <a:rPr lang="en-US" sz="1600" spc="-79" dirty="0">
                <a:latin typeface="Source Sans Pro" panose="020B0503030403020204" pitchFamily="34" charset="0"/>
                <a:ea typeface="Source Sans Pro" panose="020B0503030403020204" pitchFamily="34" charset="0"/>
                <a:cs typeface="Calibri"/>
              </a:rPr>
              <a:t> </a:t>
            </a:r>
            <a:r>
              <a:rPr lang="en-US" sz="1600" spc="9" dirty="0">
                <a:latin typeface="Source Sans Pro" panose="020B0503030403020204" pitchFamily="34" charset="0"/>
                <a:ea typeface="Source Sans Pro" panose="020B0503030403020204" pitchFamily="34" charset="0"/>
                <a:cs typeface="Calibri"/>
              </a:rPr>
              <a:t>USSS.</a:t>
            </a:r>
            <a:endParaRPr lang="en-US" sz="1600" dirty="0">
              <a:latin typeface="Source Sans Pro" panose="020B0503030403020204" pitchFamily="34" charset="0"/>
              <a:ea typeface="Source Sans Pro" panose="020B0503030403020204" pitchFamily="34" charset="0"/>
              <a:cs typeface="Calibri"/>
            </a:endParaRPr>
          </a:p>
          <a:p>
            <a:pPr>
              <a:lnSpc>
                <a:spcPct val="100000"/>
              </a:lnSpc>
              <a:buClr>
                <a:srgbClr val="001F60"/>
              </a:buClr>
              <a:buFont typeface="Arial"/>
              <a:buChar char="•"/>
            </a:pPr>
            <a:endParaRPr sz="1600" dirty="0">
              <a:latin typeface="Source Sans Pro" panose="020B0503030403020204" pitchFamily="34" charset="0"/>
              <a:ea typeface="Source Sans Pro" panose="020B0503030403020204" pitchFamily="34" charset="0"/>
              <a:cs typeface="Calibri"/>
            </a:endParaRPr>
          </a:p>
        </p:txBody>
      </p:sp>
      <p:sp>
        <p:nvSpPr>
          <p:cNvPr id="5" name="Slide Number Placeholder 4">
            <a:extLst>
              <a:ext uri="{FF2B5EF4-FFF2-40B4-BE49-F238E27FC236}">
                <a16:creationId xmlns:a16="http://schemas.microsoft.com/office/drawing/2014/main" id="{063B28C3-304C-8DDB-55E7-ADF362DAE035}"/>
              </a:ext>
            </a:extLst>
          </p:cNvPr>
          <p:cNvSpPr>
            <a:spLocks noGrp="1"/>
          </p:cNvSpPr>
          <p:nvPr>
            <p:ph type="sldNum" sz="quarter" idx="12"/>
          </p:nvPr>
        </p:nvSpPr>
        <p:spPr/>
        <p:txBody>
          <a:bodyPr/>
          <a:lstStyle/>
          <a:p>
            <a:fld id="{8FCC257D-A786-9244-9E17-CE618C8B9275}"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165" y="535086"/>
            <a:ext cx="6078271" cy="691252"/>
          </a:xfrm>
          <a:prstGeom prst="rect">
            <a:avLst/>
          </a:prstGeom>
        </p:spPr>
        <p:txBody>
          <a:bodyPr vert="horz" wrap="square" lIns="0" tIns="14007" rIns="0" bIns="0" rtlCol="0" anchor="ctr">
            <a:spAutoFit/>
          </a:bodyPr>
          <a:lstStyle/>
          <a:p>
            <a:pPr marL="11206">
              <a:spcBef>
                <a:spcPts val="110"/>
              </a:spcBef>
            </a:pPr>
            <a:r>
              <a:rPr lang="en-US" spc="4" dirty="0"/>
              <a:t>Preparedness/Prevention</a:t>
            </a:r>
            <a:br>
              <a:rPr lang="en-US" spc="4" dirty="0"/>
            </a:br>
            <a:r>
              <a:rPr lang="en-US" sz="1600" spc="4" dirty="0"/>
              <a:t>For more information, visit: www.FEMA.gov/grants/preparedness</a:t>
            </a:r>
            <a:endParaRPr dirty="0"/>
          </a:p>
        </p:txBody>
      </p:sp>
      <p:sp>
        <p:nvSpPr>
          <p:cNvPr id="3" name="object 3"/>
          <p:cNvSpPr txBox="1"/>
          <p:nvPr/>
        </p:nvSpPr>
        <p:spPr>
          <a:xfrm>
            <a:off x="738165" y="1510959"/>
            <a:ext cx="10687641" cy="4198208"/>
          </a:xfrm>
          <a:prstGeom prst="rect">
            <a:avLst/>
          </a:prstGeom>
        </p:spPr>
        <p:txBody>
          <a:bodyPr vert="horz" wrap="square" lIns="0" tIns="12326" rIns="0" bIns="0" rtlCol="0">
            <a:spAutoFit/>
          </a:bodyPr>
          <a:lstStyle/>
          <a:p>
            <a:pPr lvl="1">
              <a:spcBef>
                <a:spcPts val="13"/>
              </a:spcBef>
              <a:buFont typeface="Arial"/>
              <a:buChar char="•"/>
            </a:pPr>
            <a:endParaRPr lang="en-US" sz="1600" dirty="0">
              <a:latin typeface="Source Sans Pro" panose="020B0503030403020204" pitchFamily="34" charset="0"/>
              <a:ea typeface="Source Sans Pro" panose="020B0503030403020204" pitchFamily="34" charset="0"/>
              <a:cs typeface="Calibri"/>
            </a:endParaRPr>
          </a:p>
          <a:p>
            <a:pPr marL="285750" indent="-285750">
              <a:buFont typeface="Arial" panose="020B0604020202020204" pitchFamily="34" charset="0"/>
              <a:buChar char="•"/>
            </a:pPr>
            <a:r>
              <a:rPr lang="en-US" sz="1600" b="1" i="0" u="sng" dirty="0">
                <a:solidFill>
                  <a:srgbClr val="003366"/>
                </a:solidFill>
                <a:effectLst/>
                <a:latin typeface="Source Sans Pro" panose="020B0503030403020204" pitchFamily="34" charset="0"/>
                <a:ea typeface="Source Sans Pro" panose="020B0503030403020204" pitchFamily="34" charset="0"/>
              </a:rPr>
              <a:t>State and Local Cybersecurity Grant Program </a:t>
            </a:r>
            <a:r>
              <a:rPr lang="en-US" sz="1600" dirty="0">
                <a:latin typeface="Source Sans Pro" panose="020B0503030403020204" pitchFamily="34" charset="0"/>
                <a:ea typeface="Source Sans Pro" panose="020B0503030403020204" pitchFamily="34" charset="0"/>
              </a:rPr>
              <a:t>The State and Local Cybersecurity Grant Program provides funding to eligible entities to address cybersecurity risks and cybersecurity threats to information systems owned or operated by, or on behalf of, state, local, or tribal governments. All 56 states and territories, including any state of the United States, the District of Columbia, the Commonwealth of Puerto Rico, the U.S. Virgin Islands, Guam, American Samoa, and the Commonwealth of the Northern Mariana Islands, are eligible to apply for SLCGP funds. Accordingly, the Governor designated State Administrative Agency (SAA) is the only entity eligible to submit SLCGP applications to DHS/FEMA.</a:t>
            </a:r>
          </a:p>
          <a:p>
            <a:pPr marL="285750" indent="-285750">
              <a:buFont typeface="Arial" panose="020B0604020202020204" pitchFamily="34" charset="0"/>
              <a:buChar char="•"/>
            </a:pPr>
            <a:endParaRPr lang="en-US" sz="16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1600" b="1" i="0" u="sng" dirty="0">
                <a:solidFill>
                  <a:srgbClr val="003366"/>
                </a:solidFill>
                <a:effectLst/>
                <a:latin typeface="Source Sans Pro" panose="020B0503030403020204" pitchFamily="34" charset="0"/>
                <a:ea typeface="Source Sans Pro" panose="020B0503030403020204" pitchFamily="34" charset="0"/>
              </a:rPr>
              <a:t>Regional Catastrophic Preparedness Grant Program </a:t>
            </a:r>
            <a:r>
              <a:rPr lang="en-US" sz="1600" dirty="0">
                <a:latin typeface="Source Sans Pro" panose="020B0503030403020204" pitchFamily="34" charset="0"/>
                <a:ea typeface="Source Sans Pro" panose="020B0503030403020204" pitchFamily="34" charset="0"/>
              </a:rPr>
              <a:t>The Regional Catastrophic Preparedness Grant Program (RCPGP) plays an important role in the implementation of the National Preparedness System. RCPGP supports the building of core capabilities essential to achieving the National Preparedness Goal of a secure and resilient nation by providing resources to close known capability gaps in Housing and Logistics and Supply Chain Management, encouraging innovative regional solutions to issues related to catastrophic incidents, and building on existing regional efforts. The following are eligible applicants for this funding opportunity: States as defined by 2 C.F.R. § 200.1 (this definition includes the District of Columbia and territories); and Local governments as defined by 2 C.F.R. § 200.1.</a:t>
            </a:r>
          </a:p>
          <a:p>
            <a:pPr marL="285750" indent="-285750">
              <a:buFont typeface="Arial" panose="020B0604020202020204" pitchFamily="34" charset="0"/>
              <a:buChar char="•"/>
            </a:pPr>
            <a:endParaRPr lang="en-US" sz="1600" dirty="0">
              <a:latin typeface="Source Sans Pro" panose="020B0503030403020204" pitchFamily="34" charset="0"/>
              <a:ea typeface="Source Sans Pro" panose="020B0503030403020204" pitchFamily="34" charset="0"/>
            </a:endParaRPr>
          </a:p>
          <a:p>
            <a:pPr>
              <a:lnSpc>
                <a:spcPct val="100000"/>
              </a:lnSpc>
              <a:buClr>
                <a:srgbClr val="001F60"/>
              </a:buClr>
              <a:buFont typeface="Arial"/>
              <a:buChar char="•"/>
            </a:pPr>
            <a:endParaRPr sz="1600" dirty="0">
              <a:latin typeface="Source Sans Pro" panose="020B0503030403020204" pitchFamily="34" charset="0"/>
              <a:ea typeface="Source Sans Pro" panose="020B0503030403020204" pitchFamily="34" charset="0"/>
              <a:cs typeface="Calibri"/>
            </a:endParaRPr>
          </a:p>
        </p:txBody>
      </p:sp>
      <p:sp>
        <p:nvSpPr>
          <p:cNvPr id="5" name="Slide Number Placeholder 4">
            <a:extLst>
              <a:ext uri="{FF2B5EF4-FFF2-40B4-BE49-F238E27FC236}">
                <a16:creationId xmlns:a16="http://schemas.microsoft.com/office/drawing/2014/main" id="{063B28C3-304C-8DDB-55E7-ADF362DAE035}"/>
              </a:ext>
            </a:extLst>
          </p:cNvPr>
          <p:cNvSpPr>
            <a:spLocks noGrp="1"/>
          </p:cNvSpPr>
          <p:nvPr>
            <p:ph type="sldNum" sz="quarter" idx="12"/>
          </p:nvPr>
        </p:nvSpPr>
        <p:spPr/>
        <p:txBody>
          <a:bodyPr/>
          <a:lstStyle/>
          <a:p>
            <a:fld id="{8FCC257D-A786-9244-9E17-CE618C8B9275}" type="slidenum">
              <a:rPr lang="en-US" smtClean="0"/>
              <a:pPr/>
              <a:t>13</a:t>
            </a:fld>
            <a:endParaRPr lang="en-US" dirty="0"/>
          </a:p>
        </p:txBody>
      </p:sp>
    </p:spTree>
    <p:extLst>
      <p:ext uri="{BB962C8B-B14F-4D97-AF65-F5344CB8AC3E}">
        <p14:creationId xmlns:p14="http://schemas.microsoft.com/office/powerpoint/2010/main" val="4243118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165" y="535086"/>
            <a:ext cx="6078271" cy="691252"/>
          </a:xfrm>
          <a:prstGeom prst="rect">
            <a:avLst/>
          </a:prstGeom>
        </p:spPr>
        <p:txBody>
          <a:bodyPr vert="horz" wrap="square" lIns="0" tIns="14007" rIns="0" bIns="0" rtlCol="0" anchor="ctr">
            <a:spAutoFit/>
          </a:bodyPr>
          <a:lstStyle/>
          <a:p>
            <a:pPr marL="11206">
              <a:spcBef>
                <a:spcPts val="110"/>
              </a:spcBef>
            </a:pPr>
            <a:r>
              <a:rPr lang="en-US" spc="4" dirty="0"/>
              <a:t>Preparedness/Prevention</a:t>
            </a:r>
            <a:br>
              <a:rPr lang="en-US" spc="4" dirty="0"/>
            </a:br>
            <a:r>
              <a:rPr lang="en-US" sz="1600" spc="4" dirty="0"/>
              <a:t>For more information, visit: www.FEMA.gov/grants/preparedness</a:t>
            </a:r>
            <a:endParaRPr dirty="0"/>
          </a:p>
        </p:txBody>
      </p:sp>
      <p:sp>
        <p:nvSpPr>
          <p:cNvPr id="3" name="object 3"/>
          <p:cNvSpPr txBox="1"/>
          <p:nvPr/>
        </p:nvSpPr>
        <p:spPr>
          <a:xfrm>
            <a:off x="738165" y="1651636"/>
            <a:ext cx="10687641" cy="1982216"/>
          </a:xfrm>
          <a:prstGeom prst="rect">
            <a:avLst/>
          </a:prstGeom>
        </p:spPr>
        <p:txBody>
          <a:bodyPr vert="horz" wrap="square" lIns="0" tIns="12326" rIns="0" bIns="0" rtlCol="0">
            <a:spAutoFit/>
          </a:bodyPr>
          <a:lstStyle/>
          <a:p>
            <a:pPr marL="285750" indent="-285750">
              <a:spcBef>
                <a:spcPts val="13"/>
              </a:spcBef>
              <a:buFont typeface="Arial" panose="020B0604020202020204" pitchFamily="34" charset="0"/>
              <a:buChar char="•"/>
            </a:pPr>
            <a:r>
              <a:rPr lang="en-US" sz="1600" b="1" i="0" dirty="0">
                <a:solidFill>
                  <a:srgbClr val="003366"/>
                </a:solidFill>
                <a:effectLst/>
                <a:latin typeface="Source Sans Pro" panose="020B0503030403020204" pitchFamily="34" charset="0"/>
                <a:ea typeface="Source Sans Pro" panose="020B0503030403020204" pitchFamily="34" charset="0"/>
              </a:rPr>
              <a:t>Targeted Violence and Terrorism Prevention (TVTP) Grant Program </a:t>
            </a:r>
            <a:r>
              <a:rPr lang="en-US" sz="1600" b="1" i="0" dirty="0">
                <a:solidFill>
                  <a:srgbClr val="080808"/>
                </a:solidFill>
                <a:effectLst/>
                <a:latin typeface="Source Sans Pro" panose="020B0503030403020204" pitchFamily="34" charset="0"/>
                <a:ea typeface="Source Sans Pro" panose="020B0503030403020204" pitchFamily="34" charset="0"/>
              </a:rPr>
              <a:t>- </a:t>
            </a:r>
            <a:r>
              <a:rPr lang="en-US" sz="1600" i="0" dirty="0">
                <a:solidFill>
                  <a:srgbClr val="080808"/>
                </a:solidFill>
                <a:effectLst/>
                <a:latin typeface="Source Sans Pro" panose="020B0503030403020204" pitchFamily="34" charset="0"/>
                <a:ea typeface="Source Sans Pro" panose="020B0503030403020204" pitchFamily="34" charset="0"/>
              </a:rPr>
              <a:t>Jointly </a:t>
            </a:r>
            <a:r>
              <a:rPr lang="en-US" sz="1600" b="0" i="0" dirty="0">
                <a:solidFill>
                  <a:srgbClr val="080808"/>
                </a:solidFill>
                <a:effectLst/>
                <a:latin typeface="Source Sans Pro" panose="020B0503030403020204" pitchFamily="34" charset="0"/>
                <a:ea typeface="Source Sans Pro" panose="020B0503030403020204" pitchFamily="34" charset="0"/>
              </a:rPr>
              <a:t>Administered by the </a:t>
            </a:r>
            <a:r>
              <a:rPr lang="en-US" sz="1600" b="0" i="0" dirty="0">
                <a:effectLst/>
                <a:latin typeface="Source Sans Pro" panose="020B0503030403020204" pitchFamily="34" charset="0"/>
                <a:ea typeface="Source Sans Pro" panose="020B0503030403020204" pitchFamily="34" charset="0"/>
              </a:rPr>
              <a:t>DHS Center for Prevention Programs and Partnerships (CP3)</a:t>
            </a:r>
            <a:r>
              <a:rPr lang="en-US" sz="1600" b="0" i="0" dirty="0">
                <a:solidFill>
                  <a:srgbClr val="080808"/>
                </a:solidFill>
                <a:effectLst/>
                <a:latin typeface="Source Sans Pro" panose="020B0503030403020204" pitchFamily="34" charset="0"/>
                <a:ea typeface="Source Sans Pro" panose="020B0503030403020204" pitchFamily="34" charset="0"/>
              </a:rPr>
              <a:t> and the Federal Emergency Management Agency (FEMA), the TVTP is the only federal government grant program dedicated to helping local communities develop and strengthen local capabilities that prevent targeted violence and terrorism. TVTP grants are available for projects run by state, local, tribal, and territorial government agencies, nonprofits, and universities. </a:t>
            </a:r>
            <a:r>
              <a:rPr lang="en-US" sz="1600" b="0" i="0" dirty="0">
                <a:solidFill>
                  <a:srgbClr val="080808"/>
                </a:solidFill>
                <a:effectLst/>
                <a:latin typeface="Source Sans Pro" panose="020B0503030403020204" pitchFamily="34" charset="0"/>
                <a:ea typeface="Source Sans Pro" panose="020B0503030403020204" pitchFamily="34" charset="0"/>
                <a:hlinkClick r:id="rId2"/>
              </a:rPr>
              <a:t>https://www.dhs.gov/targeted-violence-and-terrorism-prevention-grant-program-applicant-resources</a:t>
            </a:r>
            <a:r>
              <a:rPr lang="en-US" sz="1600" b="0" i="0" dirty="0">
                <a:solidFill>
                  <a:srgbClr val="080808"/>
                </a:solidFill>
                <a:effectLst/>
                <a:latin typeface="Source Sans Pro" panose="020B0503030403020204" pitchFamily="34" charset="0"/>
                <a:ea typeface="Source Sans Pro" panose="020B0503030403020204" pitchFamily="34" charset="0"/>
              </a:rPr>
              <a:t> </a:t>
            </a:r>
            <a:endParaRPr lang="en-US" sz="1600" dirty="0">
              <a:latin typeface="Source Sans Pro" panose="020B0503030403020204" pitchFamily="34" charset="0"/>
              <a:ea typeface="Source Sans Pro" panose="020B0503030403020204" pitchFamily="34" charset="0"/>
              <a:cs typeface="Calibri"/>
            </a:endParaRPr>
          </a:p>
          <a:p>
            <a:pPr marL="285750" indent="-285750">
              <a:buFont typeface="Arial" panose="020B0604020202020204" pitchFamily="34" charset="0"/>
              <a:buChar char="•"/>
            </a:pPr>
            <a:endParaRPr lang="en-US" sz="1600" dirty="0">
              <a:latin typeface="Source Sans Pro" panose="020B0503030403020204" pitchFamily="34" charset="0"/>
              <a:ea typeface="Source Sans Pro" panose="020B0503030403020204" pitchFamily="34" charset="0"/>
            </a:endParaRPr>
          </a:p>
          <a:p>
            <a:pPr>
              <a:lnSpc>
                <a:spcPct val="100000"/>
              </a:lnSpc>
              <a:buClr>
                <a:srgbClr val="001F60"/>
              </a:buClr>
              <a:buFont typeface="Arial"/>
              <a:buChar char="•"/>
            </a:pPr>
            <a:endParaRPr sz="1600" dirty="0">
              <a:latin typeface="Source Sans Pro" panose="020B0503030403020204" pitchFamily="34" charset="0"/>
              <a:ea typeface="Source Sans Pro" panose="020B0503030403020204" pitchFamily="34" charset="0"/>
              <a:cs typeface="Calibri"/>
            </a:endParaRPr>
          </a:p>
        </p:txBody>
      </p:sp>
      <p:sp>
        <p:nvSpPr>
          <p:cNvPr id="5" name="Slide Number Placeholder 4">
            <a:extLst>
              <a:ext uri="{FF2B5EF4-FFF2-40B4-BE49-F238E27FC236}">
                <a16:creationId xmlns:a16="http://schemas.microsoft.com/office/drawing/2014/main" id="{063B28C3-304C-8DDB-55E7-ADF362DAE035}"/>
              </a:ext>
            </a:extLst>
          </p:cNvPr>
          <p:cNvSpPr>
            <a:spLocks noGrp="1"/>
          </p:cNvSpPr>
          <p:nvPr>
            <p:ph type="sldNum" sz="quarter" idx="12"/>
          </p:nvPr>
        </p:nvSpPr>
        <p:spPr/>
        <p:txBody>
          <a:bodyPr/>
          <a:lstStyle/>
          <a:p>
            <a:fld id="{8FCC257D-A786-9244-9E17-CE618C8B9275}" type="slidenum">
              <a:rPr lang="en-US" smtClean="0"/>
              <a:pPr/>
              <a:t>14</a:t>
            </a:fld>
            <a:endParaRPr lang="en-US" dirty="0"/>
          </a:p>
        </p:txBody>
      </p:sp>
    </p:spTree>
    <p:extLst>
      <p:ext uri="{BB962C8B-B14F-4D97-AF65-F5344CB8AC3E}">
        <p14:creationId xmlns:p14="http://schemas.microsoft.com/office/powerpoint/2010/main" val="1080437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6FC76C-2FB7-544D-AE8D-0C73C4F65653}"/>
              </a:ext>
            </a:extLst>
          </p:cNvPr>
          <p:cNvSpPr>
            <a:spLocks noGrp="1"/>
          </p:cNvSpPr>
          <p:nvPr>
            <p:ph type="title"/>
          </p:nvPr>
        </p:nvSpPr>
        <p:spPr>
          <a:xfrm>
            <a:off x="738189" y="526871"/>
            <a:ext cx="10715627" cy="743347"/>
          </a:xfrm>
        </p:spPr>
        <p:txBody>
          <a:bodyPr>
            <a:normAutofit fontScale="90000"/>
          </a:bodyPr>
          <a:lstStyle/>
          <a:p>
            <a:r>
              <a:rPr lang="en-US" sz="3100" dirty="0"/>
              <a:t>Resilience</a:t>
            </a:r>
            <a:br>
              <a:rPr lang="en-US" dirty="0"/>
            </a:br>
            <a:r>
              <a:rPr lang="en-US" sz="1800" dirty="0"/>
              <a:t>For more information, visit www.FEMA.gov/grants#resilience</a:t>
            </a:r>
            <a:r>
              <a:rPr lang="en-US" sz="1600" dirty="0"/>
              <a:t>	</a:t>
            </a:r>
            <a:endParaRPr lang="en-US" dirty="0"/>
          </a:p>
        </p:txBody>
      </p:sp>
      <p:graphicFrame>
        <p:nvGraphicFramePr>
          <p:cNvPr id="10" name="Diagram 9">
            <a:extLst>
              <a:ext uri="{FF2B5EF4-FFF2-40B4-BE49-F238E27FC236}">
                <a16:creationId xmlns:a16="http://schemas.microsoft.com/office/drawing/2014/main" id="{B445AE97-227A-4DF7-8C76-0ABB47338CE0}"/>
              </a:ext>
            </a:extLst>
          </p:cNvPr>
          <p:cNvGraphicFramePr/>
          <p:nvPr>
            <p:extLst>
              <p:ext uri="{D42A27DB-BD31-4B8C-83A1-F6EECF244321}">
                <p14:modId xmlns:p14="http://schemas.microsoft.com/office/powerpoint/2010/main" val="1339602508"/>
              </p:ext>
            </p:extLst>
          </p:nvPr>
        </p:nvGraphicFramePr>
        <p:xfrm>
          <a:off x="738189" y="1270218"/>
          <a:ext cx="10318190" cy="451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F15A50B0-0095-D7E0-FFD7-C88ADD841320}"/>
              </a:ext>
            </a:extLst>
          </p:cNvPr>
          <p:cNvSpPr>
            <a:spLocks noGrp="1"/>
          </p:cNvSpPr>
          <p:nvPr>
            <p:ph type="sldNum" sz="quarter" idx="12"/>
          </p:nvPr>
        </p:nvSpPr>
        <p:spPr/>
        <p:txBody>
          <a:bodyPr/>
          <a:lstStyle/>
          <a:p>
            <a:fld id="{8FCC257D-A786-9244-9E17-CE618C8B9275}" type="slidenum">
              <a:rPr lang="en-US" smtClean="0"/>
              <a:pPr/>
              <a:t>15</a:t>
            </a:fld>
            <a:endParaRPr lang="en-US" dirty="0"/>
          </a:p>
        </p:txBody>
      </p:sp>
    </p:spTree>
    <p:extLst>
      <p:ext uri="{BB962C8B-B14F-4D97-AF65-F5344CB8AC3E}">
        <p14:creationId xmlns:p14="http://schemas.microsoft.com/office/powerpoint/2010/main" val="2904214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spc="4" dirty="0"/>
              <a:t>Resilience</a:t>
            </a:r>
            <a:br>
              <a:rPr lang="en-US" spc="4" dirty="0"/>
            </a:br>
            <a:r>
              <a:rPr lang="en-US" sz="1800" dirty="0"/>
              <a:t>For more information, visit www.FEMA.gov/grants#resilience</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lstStyle/>
          <a:p>
            <a:pPr marL="0" indent="0">
              <a:buNone/>
            </a:pPr>
            <a:r>
              <a:rPr lang="en-US" dirty="0">
                <a:latin typeface="Source Sans Pro" panose="020B0503030403020204" pitchFamily="34" charset="0"/>
                <a:ea typeface="Source Sans Pro" panose="020B0503030403020204" pitchFamily="34" charset="0"/>
              </a:rPr>
              <a:t>What is Mitigation?</a:t>
            </a:r>
          </a:p>
          <a:p>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16</a:t>
            </a:fld>
            <a:endParaRPr lang="en-US" dirty="0"/>
          </a:p>
        </p:txBody>
      </p:sp>
      <p:pic>
        <p:nvPicPr>
          <p:cNvPr id="6" name="Picture 5">
            <a:extLst>
              <a:ext uri="{FF2B5EF4-FFF2-40B4-BE49-F238E27FC236}">
                <a16:creationId xmlns:a16="http://schemas.microsoft.com/office/drawing/2014/main" id="{10ADE36C-C2FE-4E64-AEF1-47ECDF60F3A3}"/>
              </a:ext>
            </a:extLst>
          </p:cNvPr>
          <p:cNvPicPr>
            <a:picLocks noChangeAspect="1"/>
          </p:cNvPicPr>
          <p:nvPr/>
        </p:nvPicPr>
        <p:blipFill>
          <a:blip r:embed="rId3"/>
          <a:stretch>
            <a:fillRect/>
          </a:stretch>
        </p:blipFill>
        <p:spPr>
          <a:xfrm>
            <a:off x="1889395" y="2340159"/>
            <a:ext cx="8413209" cy="4846740"/>
          </a:xfrm>
          <a:prstGeom prst="rect">
            <a:avLst/>
          </a:prstGeom>
        </p:spPr>
      </p:pic>
    </p:spTree>
    <p:extLst>
      <p:ext uri="{BB962C8B-B14F-4D97-AF65-F5344CB8AC3E}">
        <p14:creationId xmlns:p14="http://schemas.microsoft.com/office/powerpoint/2010/main" val="323962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555" y="548550"/>
            <a:ext cx="5855581" cy="691252"/>
          </a:xfrm>
          <a:prstGeom prst="rect">
            <a:avLst/>
          </a:prstGeom>
        </p:spPr>
        <p:txBody>
          <a:bodyPr vert="horz" wrap="square" lIns="0" tIns="14007" rIns="0" bIns="0" rtlCol="0" anchor="ctr">
            <a:spAutoFit/>
          </a:bodyPr>
          <a:lstStyle/>
          <a:p>
            <a:pPr marL="11206">
              <a:spcBef>
                <a:spcPts val="110"/>
              </a:spcBef>
            </a:pPr>
            <a:r>
              <a:rPr lang="en-US" spc="4" dirty="0"/>
              <a:t>Resilience</a:t>
            </a:r>
            <a:br>
              <a:rPr lang="en-US" spc="4" dirty="0"/>
            </a:br>
            <a:r>
              <a:rPr lang="en-US" sz="1600" dirty="0"/>
              <a:t>For more information, visit www.FEMA.gov/grants#resilience</a:t>
            </a:r>
            <a:endParaRPr sz="1600" dirty="0"/>
          </a:p>
        </p:txBody>
      </p:sp>
      <p:sp>
        <p:nvSpPr>
          <p:cNvPr id="3" name="object 3"/>
          <p:cNvSpPr txBox="1"/>
          <p:nvPr/>
        </p:nvSpPr>
        <p:spPr>
          <a:xfrm>
            <a:off x="746554" y="1349846"/>
            <a:ext cx="10628917" cy="4539776"/>
          </a:xfrm>
          <a:prstGeom prst="rect">
            <a:avLst/>
          </a:prstGeom>
        </p:spPr>
        <p:txBody>
          <a:bodyPr vert="horz" wrap="square" lIns="0" tIns="12326" rIns="0" bIns="0" rtlCol="0">
            <a:spAutoFit/>
          </a:bodyPr>
          <a:lstStyle/>
          <a:p>
            <a:pPr marL="10646" marR="81807">
              <a:lnSpc>
                <a:spcPct val="101600"/>
              </a:lnSpc>
              <a:spcBef>
                <a:spcPts val="97"/>
              </a:spcBef>
              <a:buClr>
                <a:schemeClr val="accent3">
                  <a:lumMod val="75000"/>
                </a:schemeClr>
              </a:buClr>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a:rPr>
              <a:t>Grants that support sustained actions to reduce or eliminate long-term risk to human life and property from natural hazards. May include mitigation plan development, removal of structures from high-hazard areas, retrofitting of existing structures, construction of safe rooms, code enforcement, and other activities.</a:t>
            </a:r>
          </a:p>
          <a:p>
            <a:pPr marL="177623" marR="7284" indent="-166977">
              <a:lnSpc>
                <a:spcPct val="101600"/>
              </a:lnSpc>
              <a:spcBef>
                <a:spcPts val="97"/>
              </a:spcBef>
              <a:buFont typeface="Arial"/>
              <a:buChar char="•"/>
              <a:tabLst>
                <a:tab pos="178183" algn="l"/>
              </a:tabLst>
            </a:pPr>
            <a:endParaRPr lang="en-US" sz="1600" b="1" spc="4" dirty="0">
              <a:solidFill>
                <a:srgbClr val="001F60"/>
              </a:solidFill>
              <a:latin typeface="Source Sans Pro" panose="020B0503030403020204" pitchFamily="34" charset="0"/>
              <a:ea typeface="Source Sans Pro" panose="020B0503030403020204" pitchFamily="34" charset="0"/>
              <a:cs typeface="Calibri"/>
            </a:endParaRPr>
          </a:p>
          <a:p>
            <a:pPr marL="177623" marR="7284" indent="-166977">
              <a:lnSpc>
                <a:spcPct val="101600"/>
              </a:lnSpc>
              <a:spcBef>
                <a:spcPts val="97"/>
              </a:spcBef>
              <a:buFont typeface="Arial"/>
              <a:buChar char="•"/>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a:rPr>
              <a:t>Hazard Mitigation Grant Program (HMGP)</a:t>
            </a:r>
            <a:r>
              <a:rPr sz="1600" b="1" spc="9" dirty="0">
                <a:solidFill>
                  <a:srgbClr val="001F60"/>
                </a:solidFill>
                <a:latin typeface="Source Sans Pro" panose="020B0503030403020204" pitchFamily="34" charset="0"/>
                <a:ea typeface="Source Sans Pro" panose="020B0503030403020204" pitchFamily="34" charset="0"/>
                <a:cs typeface="Calibri"/>
              </a:rPr>
              <a:t>:</a:t>
            </a:r>
            <a:r>
              <a:rPr sz="1600" b="1" spc="9" dirty="0">
                <a:latin typeface="Source Sans Pro" panose="020B0503030403020204" pitchFamily="34" charset="0"/>
                <a:ea typeface="Source Sans Pro" panose="020B0503030403020204" pitchFamily="34" charset="0"/>
                <a:cs typeface="Calibri"/>
              </a:rPr>
              <a:t> </a:t>
            </a:r>
            <a:r>
              <a:rPr lang="en-US" sz="1600" spc="9" dirty="0">
                <a:latin typeface="Source Sans Pro" panose="020B0503030403020204" pitchFamily="34" charset="0"/>
                <a:ea typeface="Source Sans Pro" panose="020B0503030403020204" pitchFamily="34" charset="0"/>
                <a:cs typeface="Calibri"/>
              </a:rPr>
              <a:t>FEMA’s post-disaster mitigation grant program. Funds are made available to a state or declared tribe based on a percentage of federal spending in the disaster. States prioritize and allocate funding based on state priorities. States with standard mitigation plans receive 15 percent, those with enhanced mitigation plans receive 20 percent. </a:t>
            </a:r>
            <a:endParaRPr sz="1600" dirty="0">
              <a:latin typeface="Source Sans Pro" panose="020B0503030403020204" pitchFamily="34" charset="0"/>
              <a:ea typeface="Source Sans Pro" panose="020B0503030403020204" pitchFamily="34" charset="0"/>
              <a:cs typeface="Calibri"/>
            </a:endParaRPr>
          </a:p>
          <a:p>
            <a:pPr>
              <a:spcBef>
                <a:spcPts val="4"/>
              </a:spcBef>
              <a:buClr>
                <a:srgbClr val="001F60"/>
              </a:buClr>
              <a:buFont typeface="Arial"/>
              <a:buChar char="•"/>
            </a:pPr>
            <a:endParaRPr sz="1600" dirty="0">
              <a:latin typeface="Source Sans Pro" panose="020B0503030403020204" pitchFamily="34" charset="0"/>
              <a:ea typeface="Source Sans Pro" panose="020B0503030403020204" pitchFamily="34" charset="0"/>
              <a:cs typeface="Calibri"/>
            </a:endParaRPr>
          </a:p>
          <a:p>
            <a:pPr marL="177623" marR="45386" indent="-166977">
              <a:lnSpc>
                <a:spcPct val="101600"/>
              </a:lnSpc>
              <a:buFont typeface="Arial"/>
              <a:buChar char="•"/>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a:rPr>
              <a:t>Flood Mitigation Assistance </a:t>
            </a:r>
            <a:r>
              <a:rPr sz="1600" b="1" spc="13" dirty="0">
                <a:solidFill>
                  <a:srgbClr val="001F60"/>
                </a:solidFill>
                <a:latin typeface="Source Sans Pro" panose="020B0503030403020204" pitchFamily="34" charset="0"/>
                <a:ea typeface="Source Sans Pro" panose="020B0503030403020204" pitchFamily="34" charset="0"/>
                <a:cs typeface="Calibri"/>
              </a:rPr>
              <a:t>(</a:t>
            </a:r>
            <a:r>
              <a:rPr lang="en-US" sz="1600" b="1" spc="13" dirty="0">
                <a:solidFill>
                  <a:srgbClr val="001F60"/>
                </a:solidFill>
                <a:latin typeface="Source Sans Pro" panose="020B0503030403020204" pitchFamily="34" charset="0"/>
                <a:ea typeface="Source Sans Pro" panose="020B0503030403020204" pitchFamily="34" charset="0"/>
                <a:cs typeface="Calibri"/>
              </a:rPr>
              <a:t>FMA</a:t>
            </a:r>
            <a:r>
              <a:rPr sz="1600" b="1" spc="13" dirty="0">
                <a:solidFill>
                  <a:srgbClr val="001F60"/>
                </a:solidFill>
                <a:latin typeface="Source Sans Pro" panose="020B0503030403020204" pitchFamily="34" charset="0"/>
                <a:ea typeface="Source Sans Pro" panose="020B0503030403020204" pitchFamily="34" charset="0"/>
                <a:cs typeface="Calibri"/>
              </a:rPr>
              <a:t>): </a:t>
            </a:r>
            <a:r>
              <a:rPr lang="en-US" sz="1600" spc="13" dirty="0">
                <a:latin typeface="Source Sans Pro" panose="020B0503030403020204" pitchFamily="34" charset="0"/>
                <a:ea typeface="Source Sans Pro" panose="020B0503030403020204" pitchFamily="34" charset="0"/>
                <a:cs typeface="Calibri"/>
              </a:rPr>
              <a:t>Funded annually by appropriation through the National Flood Insurance Fund and competitively awarded, grants awarded under this program must address flood hazards that will reduce claims through the National Flood Insurance Program (NFIP). </a:t>
            </a:r>
            <a:endParaRPr sz="1600" dirty="0">
              <a:latin typeface="Source Sans Pro" panose="020B0503030403020204" pitchFamily="34" charset="0"/>
              <a:ea typeface="Source Sans Pro" panose="020B0503030403020204" pitchFamily="34" charset="0"/>
              <a:cs typeface="Calibri"/>
            </a:endParaRPr>
          </a:p>
          <a:p>
            <a:pPr>
              <a:spcBef>
                <a:spcPts val="9"/>
              </a:spcBef>
              <a:buClr>
                <a:srgbClr val="001F60"/>
              </a:buClr>
              <a:buFont typeface="Arial"/>
              <a:buChar char="•"/>
            </a:pPr>
            <a:endParaRPr sz="1600" dirty="0">
              <a:latin typeface="Source Sans Pro" panose="020B0503030403020204" pitchFamily="34" charset="0"/>
              <a:ea typeface="Source Sans Pro" panose="020B0503030403020204" pitchFamily="34" charset="0"/>
              <a:cs typeface="Calibri"/>
            </a:endParaRPr>
          </a:p>
          <a:p>
            <a:pPr marL="177623" marR="4483" indent="-166977">
              <a:lnSpc>
                <a:spcPct val="101600"/>
              </a:lnSpc>
              <a:buFont typeface="Arial"/>
              <a:buChar char="•"/>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a:rPr>
              <a:t>Building Resilient Infrastructure and Communities (BRIC)</a:t>
            </a:r>
            <a:r>
              <a:rPr lang="en-US" sz="1600" b="1" spc="9" dirty="0">
                <a:solidFill>
                  <a:srgbClr val="001F60"/>
                </a:solidFill>
                <a:latin typeface="Source Sans Pro" panose="020B0503030403020204" pitchFamily="34" charset="0"/>
                <a:ea typeface="Source Sans Pro" panose="020B0503030403020204" pitchFamily="34" charset="0"/>
                <a:cs typeface="Calibri"/>
              </a:rPr>
              <a:t>: </a:t>
            </a:r>
            <a:r>
              <a:rPr lang="en-US" sz="1600" dirty="0">
                <a:effectLst/>
                <a:latin typeface="Source Sans Pro" panose="020B0503030403020204" pitchFamily="34" charset="0"/>
                <a:ea typeface="Source Sans Pro" panose="020B0503030403020204" pitchFamily="34" charset="0"/>
              </a:rPr>
              <a:t>FEMA’s newest mitigation program, replaces the Pre-Disaster Mitigation program. Overall, BRIC funding is based on a formula of federal disaster spending. The BRIC program has funding available for a state allocation, a tribal set-aside, and a national competition.</a:t>
            </a:r>
            <a:r>
              <a:rPr lang="en-US" sz="1600" dirty="0">
                <a:latin typeface="Source Sans Pro" panose="020B0503030403020204" pitchFamily="34" charset="0"/>
                <a:ea typeface="Source Sans Pro" panose="020B0503030403020204" pitchFamily="34" charset="0"/>
              </a:rPr>
              <a:t> The program’s guiding principles include supporting communities through capability and capacity building, encouraging and enabling innovation, promoting partnerships, and enabling large infrastructure projects.</a:t>
            </a:r>
            <a:endParaRPr lang="en-US" sz="1600" dirty="0">
              <a:effectLst/>
              <a:latin typeface="Source Sans Pro" panose="020B0503030403020204" pitchFamily="34" charset="0"/>
              <a:ea typeface="Source Sans Pro" panose="020B0503030403020204" pitchFamily="34" charset="0"/>
            </a:endParaRPr>
          </a:p>
        </p:txBody>
      </p:sp>
      <p:sp>
        <p:nvSpPr>
          <p:cNvPr id="5" name="Slide Number Placeholder 4">
            <a:extLst>
              <a:ext uri="{FF2B5EF4-FFF2-40B4-BE49-F238E27FC236}">
                <a16:creationId xmlns:a16="http://schemas.microsoft.com/office/drawing/2014/main" id="{00BBA091-3498-64CF-0B05-2D44DD3AFFA3}"/>
              </a:ext>
            </a:extLst>
          </p:cNvPr>
          <p:cNvSpPr>
            <a:spLocks noGrp="1"/>
          </p:cNvSpPr>
          <p:nvPr>
            <p:ph type="sldNum" sz="quarter" idx="12"/>
          </p:nvPr>
        </p:nvSpPr>
        <p:spPr/>
        <p:txBody>
          <a:bodyPr/>
          <a:lstStyle/>
          <a:p>
            <a:fld id="{8FCC257D-A786-9244-9E17-CE618C8B9275}" type="slidenum">
              <a:rPr lang="en-US" smtClean="0"/>
              <a:pPr/>
              <a:t>17</a:t>
            </a:fld>
            <a:endParaRPr lang="en-US" dirty="0"/>
          </a:p>
        </p:txBody>
      </p:sp>
    </p:spTree>
    <p:extLst>
      <p:ext uri="{BB962C8B-B14F-4D97-AF65-F5344CB8AC3E}">
        <p14:creationId xmlns:p14="http://schemas.microsoft.com/office/powerpoint/2010/main" val="389790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555" y="548550"/>
            <a:ext cx="5855581" cy="691252"/>
          </a:xfrm>
          <a:prstGeom prst="rect">
            <a:avLst/>
          </a:prstGeom>
        </p:spPr>
        <p:txBody>
          <a:bodyPr vert="horz" wrap="square" lIns="0" tIns="14007" rIns="0" bIns="0" rtlCol="0" anchor="ctr">
            <a:spAutoFit/>
          </a:bodyPr>
          <a:lstStyle/>
          <a:p>
            <a:pPr marL="11206">
              <a:spcBef>
                <a:spcPts val="110"/>
              </a:spcBef>
            </a:pPr>
            <a:r>
              <a:rPr lang="en-US" spc="4" dirty="0"/>
              <a:t>Resilience</a:t>
            </a:r>
            <a:br>
              <a:rPr lang="en-US" spc="4" dirty="0"/>
            </a:br>
            <a:r>
              <a:rPr lang="en-US" sz="1600" dirty="0"/>
              <a:t>For more information, visit www.FEMA.gov/grants#resilience</a:t>
            </a:r>
          </a:p>
        </p:txBody>
      </p:sp>
      <p:sp>
        <p:nvSpPr>
          <p:cNvPr id="5" name="Slide Number Placeholder 4">
            <a:extLst>
              <a:ext uri="{FF2B5EF4-FFF2-40B4-BE49-F238E27FC236}">
                <a16:creationId xmlns:a16="http://schemas.microsoft.com/office/drawing/2014/main" id="{00BBA091-3498-64CF-0B05-2D44DD3AFFA3}"/>
              </a:ext>
            </a:extLst>
          </p:cNvPr>
          <p:cNvSpPr>
            <a:spLocks noGrp="1"/>
          </p:cNvSpPr>
          <p:nvPr>
            <p:ph type="sldNum" sz="quarter" idx="12"/>
          </p:nvPr>
        </p:nvSpPr>
        <p:spPr/>
        <p:txBody>
          <a:bodyPr/>
          <a:lstStyle/>
          <a:p>
            <a:fld id="{8FCC257D-A786-9244-9E17-CE618C8B9275}" type="slidenum">
              <a:rPr lang="en-US" smtClean="0"/>
              <a:pPr/>
              <a:t>18</a:t>
            </a:fld>
            <a:endParaRPr lang="en-US" dirty="0"/>
          </a:p>
        </p:txBody>
      </p:sp>
      <p:sp>
        <p:nvSpPr>
          <p:cNvPr id="6" name="TextBox 5">
            <a:extLst>
              <a:ext uri="{FF2B5EF4-FFF2-40B4-BE49-F238E27FC236}">
                <a16:creationId xmlns:a16="http://schemas.microsoft.com/office/drawing/2014/main" id="{A500581F-D928-0FF0-20CC-B22340D67117}"/>
              </a:ext>
            </a:extLst>
          </p:cNvPr>
          <p:cNvSpPr txBox="1"/>
          <p:nvPr/>
        </p:nvSpPr>
        <p:spPr>
          <a:xfrm>
            <a:off x="624007" y="1638381"/>
            <a:ext cx="10715632" cy="3293209"/>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1600" b="1" dirty="0">
                <a:solidFill>
                  <a:srgbClr val="003366"/>
                </a:solidFill>
                <a:effectLst/>
                <a:latin typeface="Source Sans Pro" panose="020B0503030403020204" pitchFamily="34" charset="0"/>
                <a:ea typeface="Source Sans Pro" panose="020B0503030403020204" pitchFamily="34" charset="0"/>
              </a:rPr>
              <a:t>Safeguarding Tomorrow Revolving Loan Fund: </a:t>
            </a:r>
            <a:r>
              <a:rPr lang="en-US" sz="1600" dirty="0">
                <a:effectLst/>
                <a:latin typeface="Source Sans Pro" panose="020B0503030403020204" pitchFamily="34" charset="0"/>
                <a:ea typeface="Source Sans Pro" panose="020B0503030403020204" pitchFamily="34" charset="0"/>
              </a:rPr>
              <a:t>The Safeguarding tomorrow Revolving Loan Fund (STRLF) is a new program funded through the Bipartisan Infrastructure Law (BIL) to provide capitalization grants to states, eligible federally recognized tribes, territories, and the District of Columbia to establish revolving loan funds that provide hazard mitigation assistance for local governments to reduce risks from natural hazards and disasters.</a:t>
            </a:r>
          </a:p>
          <a:p>
            <a:pPr marL="285750" marR="0" indent="-285750">
              <a:spcBef>
                <a:spcPts val="0"/>
              </a:spcBef>
              <a:spcAft>
                <a:spcPts val="0"/>
              </a:spcAft>
              <a:buFont typeface="Arial" panose="020B0604020202020204" pitchFamily="34" charset="0"/>
              <a:buChar char="•"/>
            </a:pPr>
            <a:endParaRPr lang="en-US" sz="1600" dirty="0">
              <a:effectLst/>
              <a:latin typeface="Source Sans Pro" panose="020B0503030403020204" pitchFamily="34" charset="0"/>
              <a:ea typeface="Source Sans Pro" panose="020B0503030403020204" pitchFamily="34" charset="0"/>
            </a:endParaRPr>
          </a:p>
          <a:p>
            <a:pPr marL="285750" marR="0" indent="-285750">
              <a:spcBef>
                <a:spcPts val="0"/>
              </a:spcBef>
              <a:spcAft>
                <a:spcPts val="0"/>
              </a:spcAft>
              <a:buFont typeface="Arial" panose="020B0604020202020204" pitchFamily="34" charset="0"/>
              <a:buChar char="•"/>
            </a:pPr>
            <a:r>
              <a:rPr lang="en-US" sz="1600" b="1" dirty="0">
                <a:solidFill>
                  <a:srgbClr val="003366"/>
                </a:solidFill>
                <a:effectLst/>
                <a:latin typeface="Source Sans Pro" panose="020B0503030403020204" pitchFamily="34" charset="0"/>
                <a:ea typeface="Source Sans Pro" panose="020B0503030403020204" pitchFamily="34" charset="0"/>
              </a:rPr>
              <a:t>Flood Mitigation Assistance Swift Current: </a:t>
            </a:r>
            <a:r>
              <a:rPr lang="en-US" sz="1600" dirty="0">
                <a:effectLst/>
                <a:latin typeface="Source Sans Pro" panose="020B0503030403020204" pitchFamily="34" charset="0"/>
                <a:ea typeface="Source Sans Pro" panose="020B0503030403020204" pitchFamily="34" charset="0"/>
              </a:rPr>
              <a:t>The Flood Mitigation Assistance Swift Current (Swift Current) program provides funding through the Bipartisan Infrastructure Law (BIL) to mitigate buildings insured through the National Flood Insurance Program (NFIP) after a major disaster declaration following a flood-related disaster event to reduce risk against future flood damage. </a:t>
            </a:r>
          </a:p>
          <a:p>
            <a:pPr marR="0">
              <a:spcBef>
                <a:spcPts val="0"/>
              </a:spcBef>
              <a:spcAft>
                <a:spcPts val="0"/>
              </a:spcAft>
            </a:pPr>
            <a:r>
              <a:rPr lang="en-US" sz="1600" dirty="0">
                <a:effectLst/>
                <a:latin typeface="Source Sans Pro" panose="020B0503030403020204" pitchFamily="34" charset="0"/>
                <a:ea typeface="Source Sans Pro" panose="020B0503030403020204" pitchFamily="34" charset="0"/>
              </a:rPr>
              <a:t> </a:t>
            </a:r>
          </a:p>
          <a:p>
            <a:pPr marL="285750" marR="0" indent="-285750">
              <a:spcBef>
                <a:spcPts val="0"/>
              </a:spcBef>
              <a:spcAft>
                <a:spcPts val="0"/>
              </a:spcAft>
              <a:buFont typeface="Arial" panose="020B0604020202020204" pitchFamily="34" charset="0"/>
              <a:buChar char="•"/>
            </a:pPr>
            <a:r>
              <a:rPr lang="en-US" sz="1600" b="1" dirty="0">
                <a:solidFill>
                  <a:srgbClr val="003366"/>
                </a:solidFill>
                <a:effectLst/>
                <a:latin typeface="Source Sans Pro" panose="020B0503030403020204" pitchFamily="34" charset="0"/>
                <a:ea typeface="Source Sans Pro" panose="020B0503030403020204" pitchFamily="34" charset="0"/>
              </a:rPr>
              <a:t>BRIC Direct </a:t>
            </a:r>
            <a:r>
              <a:rPr lang="en-US" sz="1600" b="1">
                <a:solidFill>
                  <a:srgbClr val="003366"/>
                </a:solidFill>
                <a:effectLst/>
                <a:latin typeface="Source Sans Pro" panose="020B0503030403020204" pitchFamily="34" charset="0"/>
                <a:ea typeface="Source Sans Pro" panose="020B0503030403020204" pitchFamily="34" charset="0"/>
              </a:rPr>
              <a:t>Technical Assistance: </a:t>
            </a:r>
            <a:r>
              <a:rPr lang="en-US" sz="1600" dirty="0">
                <a:effectLst/>
                <a:latin typeface="Source Sans Pro" panose="020B0503030403020204" pitchFamily="34" charset="0"/>
                <a:ea typeface="Source Sans Pro" panose="020B0503030403020204" pitchFamily="34" charset="0"/>
              </a:rPr>
              <a:t>BRIC Direct Technical Assistance (BRIC DTA) is a non-financial program focused on providing wide-ranging, tailored support to underserved communities and tribal nations to enhance their capability and capacity to design holistic hazard mitigation solutions that advance community-driven objectives. </a:t>
            </a:r>
          </a:p>
        </p:txBody>
      </p:sp>
    </p:spTree>
    <p:extLst>
      <p:ext uri="{BB962C8B-B14F-4D97-AF65-F5344CB8AC3E}">
        <p14:creationId xmlns:p14="http://schemas.microsoft.com/office/powerpoint/2010/main" val="161576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555" y="548550"/>
            <a:ext cx="5855581" cy="691252"/>
          </a:xfrm>
          <a:prstGeom prst="rect">
            <a:avLst/>
          </a:prstGeom>
        </p:spPr>
        <p:txBody>
          <a:bodyPr vert="horz" wrap="square" lIns="0" tIns="14007" rIns="0" bIns="0" rtlCol="0" anchor="ctr">
            <a:spAutoFit/>
          </a:bodyPr>
          <a:lstStyle/>
          <a:p>
            <a:pPr marL="11206">
              <a:spcBef>
                <a:spcPts val="110"/>
              </a:spcBef>
            </a:pPr>
            <a:r>
              <a:rPr lang="en-US" spc="4" dirty="0"/>
              <a:t>Resilience</a:t>
            </a:r>
            <a:br>
              <a:rPr lang="en-US" spc="4" dirty="0"/>
            </a:br>
            <a:r>
              <a:rPr lang="en-US" sz="1600" dirty="0"/>
              <a:t>For more information, visit www.FEMA.gov/grants#resilience</a:t>
            </a:r>
            <a:endParaRPr sz="1600" dirty="0"/>
          </a:p>
        </p:txBody>
      </p:sp>
      <p:sp>
        <p:nvSpPr>
          <p:cNvPr id="3" name="object 3"/>
          <p:cNvSpPr txBox="1"/>
          <p:nvPr/>
        </p:nvSpPr>
        <p:spPr>
          <a:xfrm>
            <a:off x="746554" y="1434688"/>
            <a:ext cx="10628917" cy="4073623"/>
          </a:xfrm>
          <a:prstGeom prst="rect">
            <a:avLst/>
          </a:prstGeom>
        </p:spPr>
        <p:txBody>
          <a:bodyPr vert="horz" wrap="square" lIns="0" tIns="12326" rIns="0" bIns="0" rtlCol="0">
            <a:spAutoFit/>
          </a:bodyPr>
          <a:lstStyle/>
          <a:p>
            <a:pPr marL="177623" marR="7284" indent="-166977">
              <a:lnSpc>
                <a:spcPct val="101600"/>
              </a:lnSpc>
              <a:spcBef>
                <a:spcPts val="97"/>
              </a:spcBef>
              <a:buFont typeface="Arial"/>
              <a:buChar char="•"/>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a:rPr>
              <a:t>Community Assistance Program – State Support Services Element (CAP-SSSE): </a:t>
            </a:r>
            <a:r>
              <a:rPr lang="en-US" sz="1600" dirty="0">
                <a:latin typeface="Source Sans Pro" panose="020B0503030403020204" pitchFamily="34" charset="0"/>
                <a:ea typeface="Source Sans Pro" panose="020B0503030403020204" pitchFamily="34" charset="0"/>
                <a:cs typeface="Calibri" panose="020F0502020204030204" pitchFamily="34" charset="0"/>
              </a:rPr>
              <a:t>provides funding to states to provide technical assistance to communities in the National Flood Insurance Program (NFIP) and to evaluate community performance in implementing NFIP floodplain management activities. CAP- SSSE strives to leverage state knowledge and expertise to provide support to communities through activities that most effectively reduce flood losses. The CAP-SSSE cooperative agreement funds eligible activities to enable state NFIP coordinating offices to meet the provisions set forth in 44 C.F.R.§ 60.25.</a:t>
            </a:r>
          </a:p>
          <a:p>
            <a:pPr marL="10646" marR="7284">
              <a:lnSpc>
                <a:spcPct val="101600"/>
              </a:lnSpc>
              <a:spcBef>
                <a:spcPts val="97"/>
              </a:spcBef>
              <a:tabLst>
                <a:tab pos="178183" algn="l"/>
              </a:tabLst>
            </a:pPr>
            <a:r>
              <a:rPr lang="en-US" sz="1600" dirty="0">
                <a:latin typeface="Source Sans Pro" panose="020B0503030403020204" pitchFamily="34" charset="0"/>
                <a:ea typeface="Source Sans Pro" panose="020B0503030403020204" pitchFamily="34" charset="0"/>
                <a:cs typeface="Calibri" panose="020F0502020204030204" pitchFamily="34" charset="0"/>
              </a:rPr>
              <a:t>	</a:t>
            </a:r>
            <a:r>
              <a:rPr lang="en-US" sz="1600" dirty="0">
                <a:latin typeface="Source Sans Pro" panose="020B0503030403020204" pitchFamily="34" charset="0"/>
                <a:ea typeface="Source Sans Pro" panose="020B0503030403020204" pitchFamily="34" charset="0"/>
                <a:cs typeface="Calibri" panose="020F0502020204030204" pitchFamily="34" charset="0"/>
                <a:hlinkClick r:id="rId2"/>
              </a:rPr>
              <a:t>https://www.fema.gov/floodplain-management/financial-help/community-assistance-program-state-support-services-element</a:t>
            </a:r>
            <a:r>
              <a:rPr lang="en-US" sz="1600" dirty="0">
                <a:latin typeface="Source Sans Pro" panose="020B0503030403020204" pitchFamily="34" charset="0"/>
                <a:ea typeface="Source Sans Pro" panose="020B0503030403020204" pitchFamily="34" charset="0"/>
                <a:cs typeface="Calibri" panose="020F0502020204030204" pitchFamily="34" charset="0"/>
              </a:rPr>
              <a:t> </a:t>
            </a:r>
          </a:p>
          <a:p>
            <a:pPr marL="10646" marR="7284">
              <a:lnSpc>
                <a:spcPct val="101600"/>
              </a:lnSpc>
              <a:spcBef>
                <a:spcPts val="97"/>
              </a:spcBef>
              <a:tabLst>
                <a:tab pos="178183" algn="l"/>
              </a:tabLst>
            </a:pPr>
            <a:r>
              <a:rPr lang="en-US" sz="1600" dirty="0">
                <a:latin typeface="Source Sans Pro" panose="020B0503030403020204" pitchFamily="34" charset="0"/>
                <a:ea typeface="Source Sans Pro" panose="020B0503030403020204" pitchFamily="34" charset="0"/>
                <a:cs typeface="Calibri" panose="020F0502020204030204" pitchFamily="34" charset="0"/>
              </a:rPr>
              <a:t> </a:t>
            </a:r>
          </a:p>
          <a:p>
            <a:pPr marL="177623" marR="7284" indent="-166977">
              <a:lnSpc>
                <a:spcPct val="101600"/>
              </a:lnSpc>
              <a:spcBef>
                <a:spcPts val="97"/>
              </a:spcBef>
              <a:buFont typeface="Arial"/>
              <a:buChar char="•"/>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a:rPr>
              <a:t>Cooperating Technical Partners Program (CTP):</a:t>
            </a:r>
            <a:r>
              <a:rPr lang="en-US" sz="1600" spc="4" dirty="0">
                <a:solidFill>
                  <a:srgbClr val="001F60"/>
                </a:solidFill>
                <a:latin typeface="Source Sans Pro" panose="020B0503030403020204" pitchFamily="34" charset="0"/>
                <a:ea typeface="Source Sans Pro" panose="020B0503030403020204" pitchFamily="34" charset="0"/>
                <a:cs typeface="Calibri"/>
              </a:rPr>
              <a:t>  </a:t>
            </a:r>
            <a:r>
              <a:rPr lang="en-US" sz="1600" spc="4" dirty="0">
                <a:latin typeface="Source Sans Pro" panose="020B0503030403020204" pitchFamily="34" charset="0"/>
                <a:ea typeface="Source Sans Pro" panose="020B0503030403020204" pitchFamily="34" charset="0"/>
                <a:cs typeface="Calibri"/>
              </a:rPr>
              <a:t>CTP increases local involvement in the creation of </a:t>
            </a:r>
            <a:r>
              <a:rPr lang="en-US" sz="1600" spc="4" dirty="0" err="1">
                <a:latin typeface="Source Sans Pro" panose="020B0503030403020204" pitchFamily="34" charset="0"/>
                <a:ea typeface="Source Sans Pro" panose="020B0503030403020204" pitchFamily="34" charset="0"/>
                <a:cs typeface="Calibri"/>
              </a:rPr>
              <a:t>floodmaps</a:t>
            </a:r>
            <a:r>
              <a:rPr lang="en-US" sz="1600" spc="4" dirty="0">
                <a:latin typeface="Source Sans Pro" panose="020B0503030403020204" pitchFamily="34" charset="0"/>
                <a:ea typeface="Source Sans Pro" panose="020B0503030403020204" pitchFamily="34" charset="0"/>
                <a:cs typeface="Calibri"/>
              </a:rPr>
              <a:t> through grants made to participating state agencies.  The CTP program leverages partnerships to deliver high-quality hazard identification and risk assessment products, provide outreach support and empower communities to take action to reduce risk based on informed, multi hazard-based data and resources.</a:t>
            </a:r>
          </a:p>
          <a:p>
            <a:pPr marL="10646" marR="7284">
              <a:lnSpc>
                <a:spcPct val="101600"/>
              </a:lnSpc>
              <a:spcBef>
                <a:spcPts val="97"/>
              </a:spcBef>
              <a:tabLst>
                <a:tab pos="178183" algn="l"/>
              </a:tabLst>
            </a:pPr>
            <a:r>
              <a:rPr lang="en-US" sz="1600" spc="4" dirty="0">
                <a:latin typeface="Source Sans Pro" panose="020B0503030403020204" pitchFamily="34" charset="0"/>
                <a:ea typeface="Source Sans Pro" panose="020B0503030403020204" pitchFamily="34" charset="0"/>
                <a:cs typeface="Calibri"/>
              </a:rPr>
              <a:t>	</a:t>
            </a:r>
            <a:r>
              <a:rPr lang="en-US" sz="1600" spc="4" dirty="0">
                <a:latin typeface="Source Sans Pro" panose="020B0503030403020204" pitchFamily="34" charset="0"/>
                <a:ea typeface="Source Sans Pro" panose="020B0503030403020204" pitchFamily="34" charset="0"/>
                <a:cs typeface="Calibri"/>
                <a:hlinkClick r:id="rId3"/>
              </a:rPr>
              <a:t>https://www.fema.gov/flood-maps/cooperating-technical-partners</a:t>
            </a:r>
            <a:r>
              <a:rPr lang="en-US" sz="1600" spc="4" dirty="0">
                <a:latin typeface="Source Sans Pro" panose="020B0503030403020204" pitchFamily="34" charset="0"/>
                <a:ea typeface="Source Sans Pro" panose="020B0503030403020204" pitchFamily="34" charset="0"/>
                <a:cs typeface="Calibri"/>
              </a:rPr>
              <a:t> </a:t>
            </a:r>
          </a:p>
          <a:p>
            <a:pPr marL="177623" marR="4483" indent="-166977">
              <a:lnSpc>
                <a:spcPct val="101600"/>
              </a:lnSpc>
              <a:buFont typeface="Arial"/>
              <a:buChar char="•"/>
              <a:tabLst>
                <a:tab pos="178183" algn="l"/>
              </a:tabLst>
            </a:pPr>
            <a:endParaRPr lang="en-US" sz="1600" spc="9" dirty="0">
              <a:latin typeface="Source Sans Pro" panose="020B0503030403020204" pitchFamily="34" charset="0"/>
              <a:ea typeface="Source Sans Pro" panose="020B0503030403020204" pitchFamily="34" charset="0"/>
              <a:cs typeface="Calibri"/>
            </a:endParaRPr>
          </a:p>
          <a:p>
            <a:pPr marL="177623" marR="4483" indent="-166977">
              <a:lnSpc>
                <a:spcPct val="101600"/>
              </a:lnSpc>
              <a:buFont typeface="Arial"/>
              <a:buChar char="•"/>
              <a:tabLst>
                <a:tab pos="178183" algn="l"/>
              </a:tabLst>
            </a:pPr>
            <a:endParaRPr sz="1600" dirty="0">
              <a:latin typeface="Source Sans Pro" panose="020B0503030403020204" pitchFamily="34" charset="0"/>
              <a:ea typeface="Source Sans Pro" panose="020B0503030403020204" pitchFamily="34" charset="0"/>
              <a:cs typeface="Calibri"/>
            </a:endParaRPr>
          </a:p>
        </p:txBody>
      </p:sp>
      <p:sp>
        <p:nvSpPr>
          <p:cNvPr id="5" name="Slide Number Placeholder 4">
            <a:extLst>
              <a:ext uri="{FF2B5EF4-FFF2-40B4-BE49-F238E27FC236}">
                <a16:creationId xmlns:a16="http://schemas.microsoft.com/office/drawing/2014/main" id="{00BBA091-3498-64CF-0B05-2D44DD3AFFA3}"/>
              </a:ext>
            </a:extLst>
          </p:cNvPr>
          <p:cNvSpPr>
            <a:spLocks noGrp="1"/>
          </p:cNvSpPr>
          <p:nvPr>
            <p:ph type="sldNum" sz="quarter" idx="12"/>
          </p:nvPr>
        </p:nvSpPr>
        <p:spPr/>
        <p:txBody>
          <a:bodyPr/>
          <a:lstStyle/>
          <a:p>
            <a:fld id="{8FCC257D-A786-9244-9E17-CE618C8B9275}" type="slidenum">
              <a:rPr lang="en-US" smtClean="0"/>
              <a:pPr/>
              <a:t>19</a:t>
            </a:fld>
            <a:endParaRPr lang="en-US" dirty="0"/>
          </a:p>
        </p:txBody>
      </p:sp>
    </p:spTree>
    <p:extLst>
      <p:ext uri="{BB962C8B-B14F-4D97-AF65-F5344CB8AC3E}">
        <p14:creationId xmlns:p14="http://schemas.microsoft.com/office/powerpoint/2010/main" val="384137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8914D-618A-8ECD-A052-E4A59F012B81}"/>
              </a:ext>
            </a:extLst>
          </p:cNvPr>
          <p:cNvPicPr>
            <a:picLocks noChangeAspect="1"/>
          </p:cNvPicPr>
          <p:nvPr/>
        </p:nvPicPr>
        <p:blipFill>
          <a:blip r:embed="rId3">
            <a:alphaModFix amt="38000"/>
          </a:blip>
          <a:stretch>
            <a:fillRect/>
          </a:stretch>
        </p:blipFill>
        <p:spPr>
          <a:xfrm>
            <a:off x="1898540" y="203936"/>
            <a:ext cx="8394920" cy="6450127"/>
          </a:xfrm>
          <a:prstGeom prst="rect">
            <a:avLst/>
          </a:prstGeom>
        </p:spPr>
      </p:pic>
      <p:sp>
        <p:nvSpPr>
          <p:cNvPr id="3" name="Title 2">
            <a:extLst>
              <a:ext uri="{FF2B5EF4-FFF2-40B4-BE49-F238E27FC236}">
                <a16:creationId xmlns:a16="http://schemas.microsoft.com/office/drawing/2014/main" id="{4448733A-5A3C-4624-83DB-3C47CD94447E}"/>
              </a:ext>
            </a:extLst>
          </p:cNvPr>
          <p:cNvSpPr>
            <a:spLocks noGrp="1"/>
          </p:cNvSpPr>
          <p:nvPr>
            <p:ph type="title"/>
          </p:nvPr>
        </p:nvSpPr>
        <p:spPr/>
        <p:txBody>
          <a:bodyPr/>
          <a:lstStyle/>
          <a:p>
            <a:r>
              <a:rPr lang="en-US" dirty="0"/>
              <a:t>Who We Are - FEMA</a:t>
            </a:r>
          </a:p>
        </p:txBody>
      </p:sp>
      <p:sp>
        <p:nvSpPr>
          <p:cNvPr id="2" name="Content Placeholder 1">
            <a:extLst>
              <a:ext uri="{FF2B5EF4-FFF2-40B4-BE49-F238E27FC236}">
                <a16:creationId xmlns:a16="http://schemas.microsoft.com/office/drawing/2014/main" id="{1EBA0E6F-05CC-4A2C-8CCC-421888094833}"/>
              </a:ext>
            </a:extLst>
          </p:cNvPr>
          <p:cNvSpPr>
            <a:spLocks noGrp="1"/>
          </p:cNvSpPr>
          <p:nvPr>
            <p:ph sz="half" idx="1"/>
          </p:nvPr>
        </p:nvSpPr>
        <p:spPr>
          <a:xfrm>
            <a:off x="804024" y="1549400"/>
            <a:ext cx="4881680" cy="3994150"/>
          </a:xfrm>
        </p:spPr>
        <p:txBody>
          <a:bodyPr>
            <a:normAutofit/>
          </a:bodyPr>
          <a:lstStyle/>
          <a:p>
            <a:pPr marL="1714500" lvl="4" indent="0">
              <a:spcBef>
                <a:spcPct val="60000"/>
              </a:spcBef>
              <a:buClr>
                <a:srgbClr val="B0B1B3"/>
              </a:buClr>
              <a:buNone/>
            </a:pPr>
            <a:r>
              <a:rPr lang="en-US" sz="2300" dirty="0">
                <a:latin typeface="Source Sans Pro" panose="020B0503030403020204" pitchFamily="34" charset="0"/>
                <a:ea typeface="Source Sans Pro" panose="020B0503030403020204" pitchFamily="34" charset="0"/>
              </a:rPr>
              <a:t>Administrator Deanne Criswell</a:t>
            </a:r>
          </a:p>
          <a:p>
            <a:pPr marL="173038" indent="-173038">
              <a:spcBef>
                <a:spcPct val="60000"/>
              </a:spcBef>
              <a:buClr>
                <a:srgbClr val="B0B1B3"/>
              </a:buClr>
              <a:buFont typeface="Wingdings" pitchFamily="2" charset="2"/>
              <a:buChar char="§"/>
            </a:pPr>
            <a:endParaRPr lang="en-US" sz="2400" dirty="0">
              <a:latin typeface="Source Sans Pro" panose="020B0503030403020204" pitchFamily="34" charset="0"/>
              <a:ea typeface="Source Sans Pro" panose="020B0503030403020204" pitchFamily="34" charset="0"/>
            </a:endParaRPr>
          </a:p>
          <a:p>
            <a:pPr marL="1828800" lvl="4" indent="0">
              <a:buNone/>
            </a:pPr>
            <a:endParaRPr lang="en-US" sz="2200" dirty="0">
              <a:latin typeface="Source Sans Pro" panose="020B0503030403020204" pitchFamily="34" charset="0"/>
              <a:ea typeface="Source Sans Pro" panose="020B0503030403020204" pitchFamily="34" charset="0"/>
            </a:endParaRPr>
          </a:p>
          <a:p>
            <a:pPr marL="1828800" lvl="4" indent="0">
              <a:buNone/>
            </a:pPr>
            <a:r>
              <a:rPr lang="en-US" sz="2200" dirty="0">
                <a:latin typeface="Source Sans Pro" panose="020B0503030403020204" pitchFamily="34" charset="0"/>
                <a:ea typeface="Source Sans Pro" panose="020B0503030403020204" pitchFamily="34" charset="0"/>
              </a:rPr>
              <a:t>Deputy Administrator </a:t>
            </a:r>
          </a:p>
          <a:p>
            <a:pPr marL="1828800" lvl="4" indent="0">
              <a:buNone/>
            </a:pPr>
            <a:r>
              <a:rPr lang="en-US" sz="2200" dirty="0">
                <a:latin typeface="Source Sans Pro" panose="020B0503030403020204" pitchFamily="34" charset="0"/>
                <a:ea typeface="Source Sans Pro" panose="020B0503030403020204" pitchFamily="34" charset="0"/>
              </a:rPr>
              <a:t>Erik Hooks</a:t>
            </a:r>
            <a:endParaRPr lang="en-US" dirty="0">
              <a:latin typeface="Source Sans Pro" panose="020B0503030403020204" pitchFamily="34" charset="0"/>
              <a:ea typeface="Source Sans Pro" panose="020B0503030403020204" pitchFamily="34" charset="0"/>
            </a:endParaRPr>
          </a:p>
          <a:p>
            <a:pPr marL="173038" indent="-173038">
              <a:spcBef>
                <a:spcPct val="60000"/>
              </a:spcBef>
              <a:buClr>
                <a:srgbClr val="B0B1B3"/>
              </a:buClr>
              <a:buFont typeface="Wingdings" pitchFamily="2" charset="2"/>
              <a:buChar char="§"/>
            </a:pPr>
            <a:endParaRPr lang="en-US" sz="2400"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1575F01B-54EF-D6BB-E003-9D1CC2983DF5}"/>
              </a:ext>
            </a:extLst>
          </p:cNvPr>
          <p:cNvSpPr>
            <a:spLocks noGrp="1"/>
          </p:cNvSpPr>
          <p:nvPr>
            <p:ph type="sldNum" sz="quarter" idx="12"/>
          </p:nvPr>
        </p:nvSpPr>
        <p:spPr/>
        <p:txBody>
          <a:bodyPr/>
          <a:lstStyle/>
          <a:p>
            <a:fld id="{8FCC257D-A786-9244-9E17-CE618C8B9275}" type="slidenum">
              <a:rPr lang="en-US" smtClean="0">
                <a:latin typeface="Source Sans Pro" panose="020B0503030403020204" pitchFamily="34" charset="0"/>
                <a:ea typeface="Source Sans Pro" panose="020B0503030403020204" pitchFamily="34" charset="0"/>
              </a:rPr>
              <a:pPr/>
              <a:t>2</a:t>
            </a:fld>
            <a:endParaRPr lang="en-US" dirty="0">
              <a:latin typeface="Source Sans Pro" panose="020B0503030403020204" pitchFamily="34" charset="0"/>
              <a:ea typeface="Source Sans Pro" panose="020B0503030403020204" pitchFamily="34" charset="0"/>
            </a:endParaRPr>
          </a:p>
        </p:txBody>
      </p:sp>
      <p:pic>
        <p:nvPicPr>
          <p:cNvPr id="11" name="Picture 10">
            <a:extLst>
              <a:ext uri="{FF2B5EF4-FFF2-40B4-BE49-F238E27FC236}">
                <a16:creationId xmlns:a16="http://schemas.microsoft.com/office/drawing/2014/main" id="{BF8AFD83-0E79-9E0F-765F-75D6B5017E5E}"/>
              </a:ext>
            </a:extLst>
          </p:cNvPr>
          <p:cNvPicPr>
            <a:picLocks noChangeAspect="1"/>
          </p:cNvPicPr>
          <p:nvPr/>
        </p:nvPicPr>
        <p:blipFill>
          <a:blip r:embed="rId4"/>
          <a:stretch>
            <a:fillRect/>
          </a:stretch>
        </p:blipFill>
        <p:spPr>
          <a:xfrm>
            <a:off x="1040436" y="3352396"/>
            <a:ext cx="1343025" cy="1343025"/>
          </a:xfrm>
          <a:prstGeom prst="rect">
            <a:avLst/>
          </a:prstGeom>
        </p:spPr>
      </p:pic>
      <p:sp>
        <p:nvSpPr>
          <p:cNvPr id="13" name="Content Placeholder 12">
            <a:extLst>
              <a:ext uri="{FF2B5EF4-FFF2-40B4-BE49-F238E27FC236}">
                <a16:creationId xmlns:a16="http://schemas.microsoft.com/office/drawing/2014/main" id="{B330401E-731E-5286-2A52-21469452B2B2}"/>
              </a:ext>
            </a:extLst>
          </p:cNvPr>
          <p:cNvSpPr>
            <a:spLocks noGrp="1"/>
          </p:cNvSpPr>
          <p:nvPr>
            <p:ph sz="half" idx="2"/>
          </p:nvPr>
        </p:nvSpPr>
        <p:spPr/>
        <p:txBody>
          <a:bodyPr>
            <a:normAutofit fontScale="62500" lnSpcReduction="20000"/>
          </a:bodyPr>
          <a:lstStyle/>
          <a:p>
            <a:pPr marL="173038" indent="-173038">
              <a:lnSpc>
                <a:spcPct val="120000"/>
              </a:lnSpc>
              <a:spcBef>
                <a:spcPts val="0"/>
              </a:spcBef>
              <a:buClr>
                <a:srgbClr val="B0B1B3"/>
              </a:buClr>
              <a:buFont typeface="Wingdings" pitchFamily="2" charset="2"/>
              <a:buChar char="§"/>
            </a:pPr>
            <a:r>
              <a:rPr lang="en-US" sz="2500" b="1" dirty="0"/>
              <a:t>Created by Executive Order in 1979 to bring together the nation’s disaster preparedness, response, recovery, civil defense, and national security authorities;</a:t>
            </a:r>
          </a:p>
          <a:p>
            <a:pPr marL="0" indent="0">
              <a:lnSpc>
                <a:spcPct val="120000"/>
              </a:lnSpc>
              <a:spcBef>
                <a:spcPts val="0"/>
              </a:spcBef>
              <a:buClr>
                <a:srgbClr val="B0B1B3"/>
              </a:buClr>
              <a:buNone/>
            </a:pPr>
            <a:endParaRPr lang="en-US" sz="2500" b="1" dirty="0"/>
          </a:p>
          <a:p>
            <a:pPr marL="173038" indent="-173038">
              <a:lnSpc>
                <a:spcPct val="120000"/>
              </a:lnSpc>
              <a:spcBef>
                <a:spcPts val="0"/>
              </a:spcBef>
              <a:buClr>
                <a:srgbClr val="B0B1B3"/>
              </a:buClr>
              <a:buFont typeface="Wingdings" pitchFamily="2" charset="2"/>
              <a:buChar char="§"/>
            </a:pPr>
            <a:r>
              <a:rPr lang="en-US" sz="2500" b="1" dirty="0"/>
              <a:t>First codified by the Robert T. Stafford Disaster Relief and Emergency Assistance Act of 1988 (The Stafford Act);</a:t>
            </a:r>
          </a:p>
          <a:p>
            <a:pPr marL="173038" indent="-173038">
              <a:lnSpc>
                <a:spcPct val="120000"/>
              </a:lnSpc>
              <a:spcBef>
                <a:spcPts val="0"/>
              </a:spcBef>
              <a:buClr>
                <a:srgbClr val="B0B1B3"/>
              </a:buClr>
              <a:buFont typeface="Wingdings" pitchFamily="2" charset="2"/>
              <a:buChar char="§"/>
            </a:pPr>
            <a:endParaRPr lang="en-US" sz="2500" b="1" dirty="0"/>
          </a:p>
          <a:p>
            <a:pPr marL="173038" indent="-173038">
              <a:lnSpc>
                <a:spcPct val="120000"/>
              </a:lnSpc>
              <a:spcBef>
                <a:spcPts val="0"/>
              </a:spcBef>
              <a:buClr>
                <a:srgbClr val="B0B1B3"/>
              </a:buClr>
              <a:buFont typeface="Wingdings" pitchFamily="2" charset="2"/>
              <a:buChar char="§"/>
            </a:pPr>
            <a:r>
              <a:rPr lang="en-US" sz="2500" b="1" dirty="0"/>
              <a:t>Joined into the Department of Homeland Security by the Homeland Security Act of 2003;</a:t>
            </a:r>
          </a:p>
          <a:p>
            <a:pPr marL="173038" indent="-173038">
              <a:lnSpc>
                <a:spcPct val="120000"/>
              </a:lnSpc>
              <a:spcBef>
                <a:spcPts val="0"/>
              </a:spcBef>
              <a:buClr>
                <a:srgbClr val="B0B1B3"/>
              </a:buClr>
              <a:buFont typeface="Wingdings" pitchFamily="2" charset="2"/>
              <a:buChar char="§"/>
            </a:pPr>
            <a:endParaRPr lang="en-US" sz="2500" b="1" dirty="0"/>
          </a:p>
          <a:p>
            <a:pPr marL="173038" indent="-173038">
              <a:lnSpc>
                <a:spcPct val="120000"/>
              </a:lnSpc>
              <a:spcBef>
                <a:spcPts val="0"/>
              </a:spcBef>
              <a:buClr>
                <a:srgbClr val="B0B1B3"/>
              </a:buClr>
              <a:buFont typeface="Wingdings" pitchFamily="2" charset="2"/>
              <a:buChar char="§"/>
            </a:pPr>
            <a:r>
              <a:rPr lang="en-US" sz="2500" b="1" dirty="0"/>
              <a:t>FEMA’s programs have been modified/expanded over the years, adding new authorities, responsibilities and capabilities to reflect a changing world;</a:t>
            </a:r>
          </a:p>
          <a:p>
            <a:pPr marL="173038" indent="-173038">
              <a:lnSpc>
                <a:spcPct val="120000"/>
              </a:lnSpc>
              <a:spcBef>
                <a:spcPts val="0"/>
              </a:spcBef>
              <a:buClr>
                <a:srgbClr val="B0B1B3"/>
              </a:buClr>
              <a:buFont typeface="Wingdings" pitchFamily="2" charset="2"/>
              <a:buChar char="§"/>
            </a:pPr>
            <a:endParaRPr lang="en-US" sz="2500" b="1" dirty="0"/>
          </a:p>
          <a:p>
            <a:pPr marL="173038" indent="-173038">
              <a:lnSpc>
                <a:spcPct val="120000"/>
              </a:lnSpc>
              <a:spcBef>
                <a:spcPts val="0"/>
              </a:spcBef>
              <a:buClr>
                <a:srgbClr val="B0B1B3"/>
              </a:buClr>
              <a:buFont typeface="Wingdings" pitchFamily="2" charset="2"/>
              <a:buChar char="§"/>
            </a:pPr>
            <a:r>
              <a:rPr lang="en-US" sz="2500" b="1" dirty="0"/>
              <a:t>More information available at </a:t>
            </a:r>
            <a:r>
              <a:rPr lang="en-US" sz="2500" b="1" dirty="0">
                <a:hlinkClick r:id="rId5">
                  <a:extLst>
                    <a:ext uri="{A12FA001-AC4F-418D-AE19-62706E023703}">
                      <ahyp:hlinkClr xmlns:ahyp="http://schemas.microsoft.com/office/drawing/2018/hyperlinkcolor" val="tx"/>
                    </a:ext>
                  </a:extLst>
                </a:hlinkClick>
              </a:rPr>
              <a:t>www.fema.gov/about-agency</a:t>
            </a:r>
            <a:r>
              <a:rPr lang="en-US" sz="2500" b="1" dirty="0"/>
              <a:t> and </a:t>
            </a:r>
            <a:r>
              <a:rPr lang="en-US" sz="2500" b="1" dirty="0">
                <a:hlinkClick r:id="rId6">
                  <a:extLst>
                    <a:ext uri="{A12FA001-AC4F-418D-AE19-62706E023703}">
                      <ahyp:hlinkClr xmlns:ahyp="http://schemas.microsoft.com/office/drawing/2018/hyperlinkcolor" val="tx"/>
                    </a:ext>
                  </a:extLst>
                </a:hlinkClick>
              </a:rPr>
              <a:t>www.fema.gov/pdf/about/brochure.pdf</a:t>
            </a:r>
            <a:r>
              <a:rPr lang="en-US" sz="2500" b="1" dirty="0"/>
              <a:t> </a:t>
            </a:r>
          </a:p>
          <a:p>
            <a:endParaRPr lang="en-US" dirty="0"/>
          </a:p>
        </p:txBody>
      </p:sp>
      <p:pic>
        <p:nvPicPr>
          <p:cNvPr id="14" name="Picture 13">
            <a:extLst>
              <a:ext uri="{FF2B5EF4-FFF2-40B4-BE49-F238E27FC236}">
                <a16:creationId xmlns:a16="http://schemas.microsoft.com/office/drawing/2014/main" id="{A31A862E-8EB2-80A0-C886-3DEF45FB3B74}"/>
              </a:ext>
            </a:extLst>
          </p:cNvPr>
          <p:cNvPicPr>
            <a:picLocks noChangeAspect="1"/>
          </p:cNvPicPr>
          <p:nvPr/>
        </p:nvPicPr>
        <p:blipFill>
          <a:blip r:embed="rId7"/>
          <a:stretch>
            <a:fillRect/>
          </a:stretch>
        </p:blipFill>
        <p:spPr>
          <a:xfrm>
            <a:off x="981073" y="1609942"/>
            <a:ext cx="1402387" cy="1402387"/>
          </a:xfrm>
          <a:prstGeom prst="rect">
            <a:avLst/>
          </a:prstGeom>
        </p:spPr>
      </p:pic>
    </p:spTree>
    <p:extLst>
      <p:ext uri="{BB962C8B-B14F-4D97-AF65-F5344CB8AC3E}">
        <p14:creationId xmlns:p14="http://schemas.microsoft.com/office/powerpoint/2010/main" val="375266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555" y="548550"/>
            <a:ext cx="5855581" cy="691252"/>
          </a:xfrm>
          <a:prstGeom prst="rect">
            <a:avLst/>
          </a:prstGeom>
        </p:spPr>
        <p:txBody>
          <a:bodyPr vert="horz" wrap="square" lIns="0" tIns="14007" rIns="0" bIns="0" rtlCol="0" anchor="ctr">
            <a:spAutoFit/>
          </a:bodyPr>
          <a:lstStyle/>
          <a:p>
            <a:pPr marL="11206">
              <a:spcBef>
                <a:spcPts val="110"/>
              </a:spcBef>
            </a:pPr>
            <a:r>
              <a:rPr lang="en-US" spc="4" dirty="0"/>
              <a:t>Resilience</a:t>
            </a:r>
            <a:br>
              <a:rPr lang="en-US" spc="4" dirty="0"/>
            </a:br>
            <a:r>
              <a:rPr lang="en-US" sz="1600" dirty="0"/>
              <a:t>For more information, visit www.FEMA.gov/grants#resilience</a:t>
            </a:r>
            <a:endParaRPr sz="1600" dirty="0"/>
          </a:p>
        </p:txBody>
      </p:sp>
      <p:sp>
        <p:nvSpPr>
          <p:cNvPr id="3" name="object 3"/>
          <p:cNvSpPr txBox="1"/>
          <p:nvPr/>
        </p:nvSpPr>
        <p:spPr>
          <a:xfrm>
            <a:off x="737393" y="1434688"/>
            <a:ext cx="11070308" cy="4770224"/>
          </a:xfrm>
          <a:prstGeom prst="rect">
            <a:avLst/>
          </a:prstGeom>
        </p:spPr>
        <p:txBody>
          <a:bodyPr vert="horz" wrap="square" lIns="0" tIns="12326" rIns="0" bIns="0" rtlCol="0">
            <a:spAutoFit/>
          </a:bodyPr>
          <a:lstStyle/>
          <a:p>
            <a:pPr marL="296396" marR="7284" indent="-285750">
              <a:lnSpc>
                <a:spcPct val="101600"/>
              </a:lnSpc>
              <a:spcBef>
                <a:spcPts val="97"/>
              </a:spcBef>
              <a:buFont typeface="Arial" panose="020B0604020202020204" pitchFamily="34" charset="0"/>
              <a:buChar char="•"/>
              <a:tabLst>
                <a:tab pos="178183" algn="l"/>
              </a:tabLst>
            </a:pPr>
            <a:r>
              <a:rPr lang="en-US" sz="1600" b="1" spc="9" dirty="0">
                <a:solidFill>
                  <a:srgbClr val="002060"/>
                </a:solidFill>
                <a:latin typeface="Source Sans Pro" panose="020B0503030403020204" pitchFamily="34" charset="0"/>
                <a:ea typeface="Source Sans Pro" panose="020B0503030403020204" pitchFamily="34" charset="0"/>
                <a:cs typeface="Calibri"/>
              </a:rPr>
              <a:t>National Dam Safety Program (NDSP):</a:t>
            </a:r>
            <a:r>
              <a:rPr lang="en-US" sz="1600" spc="9" dirty="0">
                <a:latin typeface="Source Sans Pro" panose="020B0503030403020204" pitchFamily="34" charset="0"/>
                <a:ea typeface="Source Sans Pro" panose="020B0503030403020204" pitchFamily="34" charset="0"/>
                <a:cs typeface="Calibri"/>
              </a:rPr>
              <a:t> Provides financial assistance to states to strengthen dam safety programs. NDSP funds can be used for specific activities, including training, inspections, plan development, permitting, coordination, prioritization of future work, preparation and execution of outreach efforts. Repair and maintenance work is not allowed. Only states may apply for this grant. </a:t>
            </a:r>
            <a:r>
              <a:rPr lang="en-US" sz="1600" spc="9" dirty="0">
                <a:latin typeface="Source Sans Pro" panose="020B0503030403020204" pitchFamily="34" charset="0"/>
                <a:ea typeface="Source Sans Pro" panose="020B0503030403020204" pitchFamily="34" charset="0"/>
                <a:cs typeface="Calibri"/>
                <a:hlinkClick r:id="rId2"/>
              </a:rPr>
              <a:t>www.FEMA.gov/emergency-managers/risk-management/dam-safety/grants</a:t>
            </a:r>
            <a:r>
              <a:rPr lang="en-US" sz="1600" spc="9" dirty="0">
                <a:latin typeface="Source Sans Pro" panose="020B0503030403020204" pitchFamily="34" charset="0"/>
                <a:ea typeface="Source Sans Pro" panose="020B0503030403020204" pitchFamily="34" charset="0"/>
                <a:cs typeface="Calibri"/>
              </a:rPr>
              <a:t> </a:t>
            </a:r>
            <a:endParaRPr lang="en-US" sz="1600" dirty="0">
              <a:latin typeface="Source Sans Pro" panose="020B0503030403020204" pitchFamily="34" charset="0"/>
              <a:ea typeface="Source Sans Pro" panose="020B0503030403020204" pitchFamily="34" charset="0"/>
              <a:cs typeface="Calibri"/>
            </a:endParaRPr>
          </a:p>
          <a:p>
            <a:pPr>
              <a:spcBef>
                <a:spcPts val="4"/>
              </a:spcBef>
              <a:buClr>
                <a:srgbClr val="001F60"/>
              </a:buClr>
              <a:buFont typeface="Arial"/>
              <a:buChar char="•"/>
            </a:pPr>
            <a:endParaRPr lang="en-US" sz="1600" dirty="0">
              <a:latin typeface="Source Sans Pro" panose="020B0503030403020204" pitchFamily="34" charset="0"/>
              <a:ea typeface="Source Sans Pro" panose="020B0503030403020204" pitchFamily="34" charset="0"/>
              <a:cs typeface="Calibri"/>
            </a:endParaRPr>
          </a:p>
          <a:p>
            <a:pPr marL="177623" marR="45386" indent="-166977">
              <a:lnSpc>
                <a:spcPct val="101600"/>
              </a:lnSpc>
              <a:buFont typeface="Arial"/>
              <a:buChar char="•"/>
              <a:tabLst>
                <a:tab pos="178183" algn="l"/>
              </a:tabLst>
            </a:pPr>
            <a:r>
              <a:rPr lang="en-US" sz="1600" b="1" i="0" dirty="0">
                <a:solidFill>
                  <a:srgbClr val="002060"/>
                </a:solidFill>
                <a:effectLst/>
                <a:latin typeface="Source Sans Pro" panose="020B0503030403020204" pitchFamily="34" charset="0"/>
              </a:rPr>
              <a:t>Rehabilitation of High Hazard Potential Dams (HHPD):</a:t>
            </a:r>
            <a:r>
              <a:rPr lang="en-US" sz="1600" dirty="0">
                <a:solidFill>
                  <a:srgbClr val="1B1B1B"/>
                </a:solidFill>
                <a:latin typeface="Source Sans Pro" panose="020B0503030403020204" pitchFamily="34" charset="0"/>
              </a:rPr>
              <a:t> P</a:t>
            </a:r>
            <a:r>
              <a:rPr lang="en-US" sz="1600" b="0" i="0" dirty="0">
                <a:solidFill>
                  <a:srgbClr val="1B1B1B"/>
                </a:solidFill>
                <a:effectLst/>
                <a:latin typeface="Source Sans Pro" panose="020B0503030403020204" pitchFamily="34" charset="0"/>
              </a:rPr>
              <a:t>rovides technical, planning, design and construction assistance in the form of grants for rehabilitation of eligible high hazard potential dams. A state or territory with an enacted dam safety program, the State Administrative Agency, or an equivalent state agency, is eligible for the grant. </a:t>
            </a:r>
            <a:r>
              <a:rPr lang="en-US" sz="1600" b="0" i="0" dirty="0">
                <a:solidFill>
                  <a:srgbClr val="1B1B1B"/>
                </a:solidFill>
                <a:effectLst/>
                <a:latin typeface="Source Sans Pro" panose="020B0503030403020204" pitchFamily="34" charset="0"/>
                <a:hlinkClick r:id="rId3"/>
              </a:rPr>
              <a:t>https://www.fema.gov/emergency-managers/risk-management/dam-safety/rehabilitation-high-hazard-potential-dams</a:t>
            </a:r>
            <a:r>
              <a:rPr lang="en-US" sz="1600" b="0" i="0" dirty="0">
                <a:solidFill>
                  <a:srgbClr val="1B1B1B"/>
                </a:solidFill>
                <a:effectLst/>
                <a:latin typeface="Source Sans Pro" panose="020B0503030403020204" pitchFamily="34" charset="0"/>
              </a:rPr>
              <a:t> </a:t>
            </a:r>
          </a:p>
          <a:p>
            <a:pPr marL="177623" marR="45386" indent="-166977">
              <a:lnSpc>
                <a:spcPct val="101600"/>
              </a:lnSpc>
              <a:buFont typeface="Arial"/>
              <a:buChar char="•"/>
              <a:tabLst>
                <a:tab pos="178183" algn="l"/>
              </a:tabLst>
            </a:pPr>
            <a:endParaRPr lang="en-US" sz="1600" b="1" spc="4" dirty="0">
              <a:solidFill>
                <a:srgbClr val="001F60"/>
              </a:solidFill>
              <a:latin typeface="Source Sans Pro" panose="020B0503030403020204" pitchFamily="34" charset="0"/>
              <a:ea typeface="Source Sans Pro" panose="020B0503030403020204" pitchFamily="34" charset="0"/>
              <a:cs typeface="Calibri" panose="020F0502020204030204" pitchFamily="34" charset="0"/>
            </a:endParaRPr>
          </a:p>
          <a:p>
            <a:pPr marL="177623" marR="45386" indent="-166977">
              <a:lnSpc>
                <a:spcPct val="101600"/>
              </a:lnSpc>
              <a:buFont typeface="Arial"/>
              <a:buChar char="•"/>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Earthquake Risk Reduction</a:t>
            </a:r>
            <a:r>
              <a:rPr lang="en-US" sz="1600" b="1" spc="13"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 </a:t>
            </a:r>
            <a:r>
              <a:rPr lang="en-US" sz="1600" dirty="0">
                <a:latin typeface="Source Sans Pro" panose="020B0503030403020204" pitchFamily="34" charset="0"/>
                <a:ea typeface="Source Sans Pro" panose="020B0503030403020204" pitchFamily="34" charset="0"/>
                <a:cs typeface="Calibri" panose="020F0502020204030204" pitchFamily="34" charset="0"/>
              </a:rPr>
              <a:t>The FEMA National Earthquake Hazards Reduction Program (NEHRP) Earthquake State Assistance Grant Program was created to increase and enhance the effective implementation of earthquake risk reduction at the local level. </a:t>
            </a:r>
            <a:r>
              <a:rPr lang="en-US" sz="1600" dirty="0">
                <a:latin typeface="Source Sans Pro" panose="020B0503030403020204" pitchFamily="34" charset="0"/>
                <a:ea typeface="Source Sans Pro" panose="020B0503030403020204" pitchFamily="34" charset="0"/>
                <a:cs typeface="Calibri" panose="020F0502020204030204" pitchFamily="34" charset="0"/>
                <a:hlinkClick r:id="rId4"/>
              </a:rPr>
              <a:t>www.FEMA.gov/emergency-managers/risk-management/earthquake/state-assistance-program</a:t>
            </a:r>
            <a:r>
              <a:rPr lang="en-US" sz="1600" spc="13" dirty="0">
                <a:latin typeface="Source Sans Pro" panose="020B0503030403020204" pitchFamily="34" charset="0"/>
                <a:ea typeface="Source Sans Pro" panose="020B0503030403020204" pitchFamily="34" charset="0"/>
                <a:cs typeface="Calibri"/>
              </a:rPr>
              <a:t> </a:t>
            </a:r>
          </a:p>
          <a:p>
            <a:pPr marL="177623" marR="45386" indent="-166977">
              <a:lnSpc>
                <a:spcPct val="101600"/>
              </a:lnSpc>
              <a:buFont typeface="Arial"/>
              <a:buChar char="•"/>
              <a:tabLst>
                <a:tab pos="178183" algn="l"/>
              </a:tabLst>
            </a:pPr>
            <a:endParaRPr lang="en-US" sz="1600" b="1" i="0" u="sng" spc="13" dirty="0">
              <a:solidFill>
                <a:srgbClr val="005288"/>
              </a:solidFill>
              <a:effectLst/>
              <a:latin typeface="Source Sans Pro" panose="020B0503030403020204" pitchFamily="34" charset="0"/>
              <a:ea typeface="Source Sans Pro" panose="020B0503030403020204" pitchFamily="34" charset="0"/>
              <a:cs typeface="Calibri"/>
              <a:hlinkClick r:id="rId5"/>
            </a:endParaRPr>
          </a:p>
          <a:p>
            <a:pPr marL="177623" marR="45386" indent="-166977">
              <a:lnSpc>
                <a:spcPct val="101600"/>
              </a:lnSpc>
              <a:buFont typeface="Arial"/>
              <a:buChar char="•"/>
              <a:tabLst>
                <a:tab pos="178183" algn="l"/>
              </a:tabLst>
            </a:pPr>
            <a:r>
              <a:rPr lang="en-US" sz="1600" b="1" i="0" dirty="0">
                <a:solidFill>
                  <a:srgbClr val="002060"/>
                </a:solidFill>
                <a:effectLst/>
                <a:latin typeface="Source Sans Pro" panose="020B0503030403020204" pitchFamily="34" charset="0"/>
                <a:ea typeface="Source Sans Pro" panose="020B0503030403020204" pitchFamily="34" charset="0"/>
              </a:rPr>
              <a:t>Next Generation Warning System Grant </a:t>
            </a:r>
            <a:r>
              <a:rPr lang="en-US" sz="1600" b="0" i="0" dirty="0">
                <a:solidFill>
                  <a:srgbClr val="1B1B1B"/>
                </a:solidFill>
                <a:effectLst/>
                <a:latin typeface="Source Sans Pro" panose="020B0503030403020204" pitchFamily="34" charset="0"/>
                <a:ea typeface="Source Sans Pro" panose="020B0503030403020204" pitchFamily="34" charset="0"/>
              </a:rPr>
              <a:t>The Next Generation Warning System Grant Program (NGWSGP) supports investments that improve the resilience and security of public broadcasting networks and systems. </a:t>
            </a:r>
            <a:r>
              <a:rPr lang="en-US" sz="1600" b="0" i="0" dirty="0">
                <a:solidFill>
                  <a:srgbClr val="1B1B1B"/>
                </a:solidFill>
                <a:effectLst/>
                <a:latin typeface="Source Sans Pro" panose="020B0503030403020204" pitchFamily="34" charset="0"/>
                <a:ea typeface="Source Sans Pro" panose="020B0503030403020204" pitchFamily="34" charset="0"/>
                <a:hlinkClick r:id="rId5"/>
              </a:rPr>
              <a:t>https://www.fema.gov/emergency-managers/practitioners/integrated-public-alert-warning-system/broadcasters-wireless/ngwsp</a:t>
            </a:r>
            <a:r>
              <a:rPr lang="en-US" sz="1600" b="0" i="0" dirty="0">
                <a:solidFill>
                  <a:srgbClr val="1B1B1B"/>
                </a:solidFill>
                <a:effectLst/>
                <a:latin typeface="Source Sans Pro" panose="020B0503030403020204" pitchFamily="34" charset="0"/>
                <a:ea typeface="Source Sans Pro" panose="020B0503030403020204" pitchFamily="34" charset="0"/>
              </a:rPr>
              <a:t> </a:t>
            </a:r>
          </a:p>
          <a:p>
            <a:pPr marL="177623" marR="4483" indent="-166977">
              <a:lnSpc>
                <a:spcPct val="101600"/>
              </a:lnSpc>
              <a:buFont typeface="Arial"/>
              <a:buChar char="•"/>
              <a:tabLst>
                <a:tab pos="178183" algn="l"/>
              </a:tabLst>
            </a:pPr>
            <a:endParaRPr lang="en-US" sz="1600" spc="9" dirty="0">
              <a:latin typeface="Source Sans Pro" panose="020B0503030403020204" pitchFamily="34" charset="0"/>
              <a:ea typeface="Source Sans Pro" panose="020B0503030403020204" pitchFamily="34" charset="0"/>
              <a:cs typeface="Calibri"/>
            </a:endParaRPr>
          </a:p>
          <a:p>
            <a:pPr marL="177623" marR="4483" indent="-166977">
              <a:lnSpc>
                <a:spcPct val="101600"/>
              </a:lnSpc>
              <a:buFont typeface="Arial"/>
              <a:buChar char="•"/>
              <a:tabLst>
                <a:tab pos="178183" algn="l"/>
              </a:tabLst>
            </a:pPr>
            <a:endParaRPr sz="1600" dirty="0">
              <a:latin typeface="Source Sans Pro" panose="020B0503030403020204" pitchFamily="34" charset="0"/>
              <a:ea typeface="Source Sans Pro" panose="020B0503030403020204" pitchFamily="34" charset="0"/>
              <a:cs typeface="Calibri"/>
            </a:endParaRPr>
          </a:p>
        </p:txBody>
      </p:sp>
      <p:sp>
        <p:nvSpPr>
          <p:cNvPr id="5" name="Slide Number Placeholder 4">
            <a:extLst>
              <a:ext uri="{FF2B5EF4-FFF2-40B4-BE49-F238E27FC236}">
                <a16:creationId xmlns:a16="http://schemas.microsoft.com/office/drawing/2014/main" id="{00BBA091-3498-64CF-0B05-2D44DD3AFFA3}"/>
              </a:ext>
            </a:extLst>
          </p:cNvPr>
          <p:cNvSpPr>
            <a:spLocks noGrp="1"/>
          </p:cNvSpPr>
          <p:nvPr>
            <p:ph type="sldNum" sz="quarter" idx="12"/>
          </p:nvPr>
        </p:nvSpPr>
        <p:spPr/>
        <p:txBody>
          <a:bodyPr/>
          <a:lstStyle/>
          <a:p>
            <a:fld id="{8FCC257D-A786-9244-9E17-CE618C8B9275}" type="slidenum">
              <a:rPr lang="en-US" smtClean="0"/>
              <a:pPr/>
              <a:t>20</a:t>
            </a:fld>
            <a:endParaRPr lang="en-US" dirty="0"/>
          </a:p>
        </p:txBody>
      </p:sp>
    </p:spTree>
    <p:extLst>
      <p:ext uri="{BB962C8B-B14F-4D97-AF65-F5344CB8AC3E}">
        <p14:creationId xmlns:p14="http://schemas.microsoft.com/office/powerpoint/2010/main" val="2096194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554" y="692925"/>
            <a:ext cx="6454346" cy="445031"/>
          </a:xfrm>
          <a:prstGeom prst="rect">
            <a:avLst/>
          </a:prstGeom>
        </p:spPr>
        <p:txBody>
          <a:bodyPr vert="horz" wrap="square" lIns="0" tIns="14007" rIns="0" bIns="0" rtlCol="0" anchor="ctr">
            <a:spAutoFit/>
          </a:bodyPr>
          <a:lstStyle/>
          <a:p>
            <a:pPr marL="11206">
              <a:spcBef>
                <a:spcPts val="110"/>
              </a:spcBef>
            </a:pPr>
            <a:r>
              <a:rPr lang="en-US" spc="4" dirty="0"/>
              <a:t>Emergency Food and Shelter</a:t>
            </a:r>
            <a:endParaRPr dirty="0"/>
          </a:p>
        </p:txBody>
      </p:sp>
      <p:sp>
        <p:nvSpPr>
          <p:cNvPr id="3" name="object 3"/>
          <p:cNvSpPr txBox="1"/>
          <p:nvPr/>
        </p:nvSpPr>
        <p:spPr>
          <a:xfrm>
            <a:off x="746554" y="1356484"/>
            <a:ext cx="10628917" cy="5779794"/>
          </a:xfrm>
          <a:prstGeom prst="rect">
            <a:avLst/>
          </a:prstGeom>
        </p:spPr>
        <p:txBody>
          <a:bodyPr vert="horz" wrap="square" lIns="0" tIns="12326" rIns="0" bIns="0" rtlCol="0">
            <a:spAutoFit/>
          </a:bodyPr>
          <a:lstStyle/>
          <a:p>
            <a:pPr marL="177623" marR="4483" indent="-166977">
              <a:lnSpc>
                <a:spcPct val="101600"/>
              </a:lnSpc>
              <a:buFont typeface="Arial"/>
              <a:buChar char="•"/>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a:rPr>
              <a:t>Emergency Food and Shelter Program (EFSP)</a:t>
            </a:r>
            <a:r>
              <a:rPr lang="en-US" sz="1600" b="1" spc="13" dirty="0">
                <a:solidFill>
                  <a:srgbClr val="001F60"/>
                </a:solidFill>
                <a:latin typeface="Source Sans Pro" panose="020B0503030403020204" pitchFamily="34" charset="0"/>
                <a:ea typeface="Source Sans Pro" panose="020B0503030403020204" pitchFamily="34" charset="0"/>
                <a:cs typeface="Calibri"/>
              </a:rPr>
              <a:t>: </a:t>
            </a:r>
            <a:r>
              <a:rPr lang="en-US" sz="1600" spc="13" dirty="0">
                <a:latin typeface="Source Sans Pro" panose="020B0503030403020204" pitchFamily="34" charset="0"/>
                <a:ea typeface="Source Sans Pro" panose="020B0503030403020204" pitchFamily="34" charset="0"/>
                <a:cs typeface="Calibri"/>
              </a:rPr>
              <a:t>Managed in partnership with the United Way, the EFSP s</a:t>
            </a:r>
            <a:r>
              <a:rPr lang="en-US" sz="1600" dirty="0">
                <a:latin typeface="Source Sans Pro" panose="020B0503030403020204" pitchFamily="34" charset="0"/>
                <a:ea typeface="Source Sans Pro" panose="020B0503030403020204" pitchFamily="34" charset="0"/>
                <a:cs typeface="Calibri" panose="020F0502020204030204" pitchFamily="34" charset="0"/>
              </a:rPr>
              <a:t>upplements and expands ongoing work of local non-profit and governmental social service organizations to provide shelter, food, and supportive services to individuals and families who are experiencing, or at risk of experiencing, hunger and/or homelessness. The EFSP National Board is the principal grant recipient with funds then sent to state and local boards for allocation to eligible organizations. </a:t>
            </a:r>
            <a:r>
              <a:rPr lang="en-US" sz="1600" dirty="0">
                <a:latin typeface="Source Sans Pro" panose="020B0503030403020204" pitchFamily="34" charset="0"/>
                <a:ea typeface="Source Sans Pro" panose="020B0503030403020204" pitchFamily="34" charset="0"/>
                <a:cs typeface="Calibri" panose="020F0502020204030204" pitchFamily="34" charset="0"/>
                <a:hlinkClick r:id="rId2"/>
              </a:rPr>
              <a:t>www.EFSP.unitedway.org</a:t>
            </a:r>
            <a:r>
              <a:rPr lang="en-US" sz="1600" dirty="0">
                <a:latin typeface="Source Sans Pro" panose="020B0503030403020204" pitchFamily="34" charset="0"/>
                <a:ea typeface="Source Sans Pro" panose="020B0503030403020204" pitchFamily="34" charset="0"/>
                <a:cs typeface="Calibri" panose="020F0502020204030204" pitchFamily="34" charset="0"/>
              </a:rPr>
              <a:t> and </a:t>
            </a:r>
            <a:r>
              <a:rPr lang="en-US" sz="1600" dirty="0">
                <a:latin typeface="Source Sans Pro" panose="020B0503030403020204" pitchFamily="34" charset="0"/>
                <a:ea typeface="Source Sans Pro" panose="020B0503030403020204" pitchFamily="34" charset="0"/>
                <a:cs typeface="Calibri" panose="020F0502020204030204" pitchFamily="34" charset="0"/>
                <a:hlinkClick r:id="rId3"/>
              </a:rPr>
              <a:t>https://www.fema.gov/grants/emergency-food-and-shelter-program</a:t>
            </a:r>
            <a:r>
              <a:rPr lang="en-US" sz="1600" dirty="0">
                <a:latin typeface="Source Sans Pro" panose="020B0503030403020204" pitchFamily="34" charset="0"/>
                <a:ea typeface="Source Sans Pro" panose="020B0503030403020204" pitchFamily="34" charset="0"/>
                <a:cs typeface="Calibri" panose="020F0502020204030204" pitchFamily="34" charset="0"/>
              </a:rPr>
              <a:t> </a:t>
            </a:r>
          </a:p>
          <a:p>
            <a:pPr marL="177623" marR="4483" indent="-166977">
              <a:lnSpc>
                <a:spcPct val="101600"/>
              </a:lnSpc>
              <a:buFont typeface="Arial"/>
              <a:buChar char="•"/>
              <a:tabLst>
                <a:tab pos="178183" algn="l"/>
              </a:tabLst>
            </a:pP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a:p>
            <a:pPr marL="177623" marR="4483" indent="-166977">
              <a:lnSpc>
                <a:spcPct val="101600"/>
              </a:lnSpc>
              <a:buFont typeface="Arial"/>
              <a:buChar char="•"/>
              <a:tabLst>
                <a:tab pos="178183" algn="l"/>
              </a:tabLst>
            </a:pPr>
            <a:r>
              <a:rPr kumimoji="0" lang="en-US" sz="1600" b="1" i="0" u="none" strike="noStrike" kern="1200" cap="none" spc="4" normalizeH="0" baseline="0" noProof="0" dirty="0">
                <a:ln>
                  <a:noFill/>
                </a:ln>
                <a:solidFill>
                  <a:srgbClr val="001F60"/>
                </a:solidFill>
                <a:effectLst/>
                <a:uLnTx/>
                <a:uFillTx/>
                <a:latin typeface="Source Sans Pro" panose="020B0503030403020204" pitchFamily="34" charset="0"/>
                <a:ea typeface="Source Sans Pro" panose="020B0503030403020204" pitchFamily="34" charset="0"/>
                <a:cs typeface="Calibri"/>
              </a:rPr>
              <a:t>Shelter and Services Program (SSP</a:t>
            </a:r>
            <a:r>
              <a:rPr kumimoji="0" lang="en-US" sz="1600" b="1" i="0" u="none" strike="noStrike" kern="1200" cap="none" spc="13" normalizeH="0" baseline="0" noProof="0" dirty="0">
                <a:ln>
                  <a:noFill/>
                </a:ln>
                <a:solidFill>
                  <a:srgbClr val="001F60"/>
                </a:solidFill>
                <a:effectLst/>
                <a:uLnTx/>
                <a:uFillTx/>
                <a:latin typeface="Source Sans Pro" panose="020B0503030403020204" pitchFamily="34" charset="0"/>
                <a:ea typeface="Source Sans Pro" panose="020B0503030403020204" pitchFamily="34" charset="0"/>
                <a:cs typeface="Calibri"/>
              </a:rPr>
              <a:t>):</a:t>
            </a:r>
            <a:r>
              <a:rPr lang="en-US" sz="1600" b="0" i="0" dirty="0">
                <a:solidFill>
                  <a:srgbClr val="1B1B1B"/>
                </a:solidFill>
                <a:effectLst/>
                <a:latin typeface="Source Sans Pro" panose="020B0503030403020204" pitchFamily="34" charset="0"/>
                <a:ea typeface="Source Sans Pro" panose="020B0503030403020204" pitchFamily="34" charset="0"/>
              </a:rPr>
              <a:t>The Shelter and Services Program (SSP) provides financial support to non-federal entities to provide humanitarian services to noncitizen migrants following their release from the Department of Homeland Security (DHS). FEMA administers this program in partnership with U.S. Customs and Border Protection (CBP). The intent is to support CBP in the safe, orderly, and humane release of noncitizen migrants from short-term holding facilities. In Fiscal Year (FY) 2024, there are two Shelter and Services Program funding opportunities for eligible applicants. </a:t>
            </a:r>
            <a:r>
              <a:rPr lang="en-US" sz="1600" b="0" i="0" dirty="0">
                <a:solidFill>
                  <a:srgbClr val="1B1B1B"/>
                </a:solidFill>
                <a:effectLst/>
                <a:latin typeface="Source Sans Pro" panose="020B0503030403020204" pitchFamily="34" charset="0"/>
                <a:ea typeface="Source Sans Pro" panose="020B0503030403020204" pitchFamily="34" charset="0"/>
                <a:hlinkClick r:id="rId4"/>
              </a:rPr>
              <a:t>https://www.fema.gov/grants/shelter-services-program</a:t>
            </a:r>
            <a:r>
              <a:rPr lang="en-US" sz="1600" b="0" i="0" dirty="0">
                <a:solidFill>
                  <a:srgbClr val="1B1B1B"/>
                </a:solidFill>
                <a:effectLst/>
                <a:latin typeface="Source Sans Pro" panose="020B0503030403020204" pitchFamily="34" charset="0"/>
                <a:ea typeface="Source Sans Pro" panose="020B0503030403020204" pitchFamily="34" charset="0"/>
              </a:rPr>
              <a:t> </a:t>
            </a:r>
          </a:p>
          <a:p>
            <a:pPr marL="634823" marR="4483" lvl="1" indent="-166977">
              <a:lnSpc>
                <a:spcPct val="101600"/>
              </a:lnSpc>
              <a:buFont typeface="Arial"/>
              <a:buChar char="•"/>
              <a:tabLst>
                <a:tab pos="178183" algn="l"/>
              </a:tabLst>
            </a:pPr>
            <a:endParaRPr lang="en-US" sz="1600" b="1" i="0" dirty="0">
              <a:solidFill>
                <a:srgbClr val="003366"/>
              </a:solidFill>
              <a:effectLst/>
              <a:latin typeface="Source Sans Pro" panose="020B0503030403020204" pitchFamily="34" charset="0"/>
              <a:ea typeface="Source Sans Pro" panose="020B0503030403020204" pitchFamily="34" charset="0"/>
            </a:endParaRPr>
          </a:p>
          <a:p>
            <a:pPr marL="634823" marR="4483" lvl="1" indent="-166977">
              <a:lnSpc>
                <a:spcPct val="101600"/>
              </a:lnSpc>
              <a:buFont typeface="Arial"/>
              <a:buChar char="•"/>
              <a:tabLst>
                <a:tab pos="178183" algn="l"/>
              </a:tabLst>
            </a:pPr>
            <a:r>
              <a:rPr lang="en-US" sz="1600" b="1" i="0" dirty="0">
                <a:solidFill>
                  <a:srgbClr val="003366"/>
                </a:solidFill>
                <a:effectLst/>
                <a:latin typeface="Source Sans Pro" panose="020B0503030403020204" pitchFamily="34" charset="0"/>
                <a:ea typeface="Source Sans Pro" panose="020B0503030403020204" pitchFamily="34" charset="0"/>
              </a:rPr>
              <a:t>Allocated (SSP-A) </a:t>
            </a:r>
            <a:r>
              <a:rPr lang="en-US" sz="1600" b="0" i="0" dirty="0">
                <a:solidFill>
                  <a:srgbClr val="1B1B1B"/>
                </a:solidFill>
                <a:effectLst/>
                <a:latin typeface="Source Sans Pro" panose="020B0503030403020204" pitchFamily="34" charset="0"/>
                <a:ea typeface="Source Sans Pro" panose="020B0503030403020204" pitchFamily="34" charset="0"/>
              </a:rPr>
              <a:t>To be eligible for SSP-A, you must be one of the </a:t>
            </a:r>
            <a:r>
              <a:rPr lang="en-US" sz="1600" b="0" i="0" dirty="0">
                <a:effectLst/>
                <a:latin typeface="Source Sans Pro" panose="020B0503030403020204" pitchFamily="34" charset="0"/>
                <a:ea typeface="Source Sans Pro" panose="020B0503030403020204" pitchFamily="34" charset="0"/>
              </a:rPr>
              <a:t>entities listed in the table in Section B </a:t>
            </a:r>
            <a:r>
              <a:rPr lang="en-US" sz="1600" b="0" i="0" dirty="0">
                <a:solidFill>
                  <a:srgbClr val="1B1B1B"/>
                </a:solidFill>
                <a:effectLst/>
                <a:latin typeface="Source Sans Pro" panose="020B0503030403020204" pitchFamily="34" charset="0"/>
                <a:ea typeface="Source Sans Pro" panose="020B0503030403020204" pitchFamily="34" charset="0"/>
              </a:rPr>
              <a:t>of the FY24 Notice of Funding Opportunity (NOFO). </a:t>
            </a:r>
          </a:p>
          <a:p>
            <a:pPr marL="634823" marR="4483" lvl="1" indent="-166977">
              <a:lnSpc>
                <a:spcPct val="101600"/>
              </a:lnSpc>
              <a:buFont typeface="Arial"/>
              <a:buChar char="•"/>
              <a:tabLst>
                <a:tab pos="178183" algn="l"/>
              </a:tabLst>
            </a:pPr>
            <a:r>
              <a:rPr lang="en-US" sz="1600" b="1" i="0" dirty="0">
                <a:solidFill>
                  <a:srgbClr val="003366"/>
                </a:solidFill>
                <a:effectLst/>
                <a:latin typeface="Source Sans Pro" panose="020B0503030403020204" pitchFamily="34" charset="0"/>
                <a:ea typeface="Source Sans Pro" panose="020B0503030403020204" pitchFamily="34" charset="0"/>
              </a:rPr>
              <a:t>Competitive (SSP-C) </a:t>
            </a:r>
            <a:r>
              <a:rPr lang="en-US" sz="1600" b="0" i="0" dirty="0">
                <a:solidFill>
                  <a:srgbClr val="1B1B1B"/>
                </a:solidFill>
                <a:effectLst/>
                <a:latin typeface="Source Sans Pro" panose="020B0503030403020204" pitchFamily="34" charset="0"/>
                <a:ea typeface="Source Sans Pro" panose="020B0503030403020204" pitchFamily="34" charset="0"/>
              </a:rPr>
              <a:t>To be eligible for SSP-C, you must be one of the entities that </a:t>
            </a:r>
            <a:r>
              <a:rPr lang="en-US" sz="1600" b="0" i="0" dirty="0">
                <a:effectLst/>
                <a:latin typeface="Source Sans Pro" panose="020B0503030403020204" pitchFamily="34" charset="0"/>
                <a:ea typeface="Source Sans Pro" panose="020B0503030403020204" pitchFamily="34" charset="0"/>
              </a:rPr>
              <a:t>meets the criteria in Section C </a:t>
            </a:r>
            <a:r>
              <a:rPr lang="en-US" sz="1600" b="0" i="0" dirty="0">
                <a:solidFill>
                  <a:srgbClr val="1B1B1B"/>
                </a:solidFill>
                <a:effectLst/>
                <a:latin typeface="Source Sans Pro" panose="020B0503030403020204" pitchFamily="34" charset="0"/>
                <a:ea typeface="Source Sans Pro" panose="020B0503030403020204" pitchFamily="34" charset="0"/>
              </a:rPr>
              <a:t>of the FY24 NOFO, which includes: Local governments, Indian Tribes, Nonprofit organizations, U.S. states, Puerto Rico, District of Columbia. </a:t>
            </a:r>
          </a:p>
          <a:p>
            <a:pPr marL="177623" marR="4483" indent="-166977">
              <a:lnSpc>
                <a:spcPct val="101600"/>
              </a:lnSpc>
              <a:buFont typeface="Arial"/>
              <a:buChar char="•"/>
              <a:tabLst>
                <a:tab pos="178183" algn="l"/>
              </a:tabLst>
            </a:pP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a:p>
            <a:pPr marL="177623" marR="4483" indent="-166977">
              <a:lnSpc>
                <a:spcPct val="101600"/>
              </a:lnSpc>
              <a:buFont typeface="Arial"/>
              <a:buChar char="•"/>
              <a:tabLst>
                <a:tab pos="178183" algn="l"/>
              </a:tabLst>
            </a:pPr>
            <a:endParaRPr lang="en-US" sz="1600" b="1" i="0" dirty="0">
              <a:solidFill>
                <a:srgbClr val="002060"/>
              </a:solidFill>
              <a:effectLst/>
              <a:latin typeface="Source Sans Pro" panose="020B0503030403020204" pitchFamily="34" charset="0"/>
              <a:ea typeface="Source Sans Pro" panose="020B0503030403020204" pitchFamily="34" charset="0"/>
              <a:cs typeface="Calibri" panose="020F0502020204030204" pitchFamily="34" charset="0"/>
            </a:endParaRPr>
          </a:p>
          <a:p>
            <a:pPr marL="177623" marR="4483" indent="-166977">
              <a:lnSpc>
                <a:spcPct val="101600"/>
              </a:lnSpc>
              <a:buFont typeface="Arial"/>
              <a:buChar char="•"/>
              <a:tabLst>
                <a:tab pos="178183" algn="l"/>
              </a:tabLst>
            </a:pP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a:p>
            <a:pPr marL="177623" marR="4483" indent="-166977">
              <a:lnSpc>
                <a:spcPct val="101600"/>
              </a:lnSpc>
              <a:buFont typeface="Arial"/>
              <a:buChar char="•"/>
              <a:tabLst>
                <a:tab pos="178183" algn="l"/>
              </a:tabLst>
            </a:pP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89C816D-472D-5569-4CF9-D4917D2D52F3}"/>
              </a:ext>
            </a:extLst>
          </p:cNvPr>
          <p:cNvSpPr>
            <a:spLocks noGrp="1"/>
          </p:cNvSpPr>
          <p:nvPr>
            <p:ph type="sldNum" sz="quarter" idx="12"/>
          </p:nvPr>
        </p:nvSpPr>
        <p:spPr/>
        <p:txBody>
          <a:bodyPr/>
          <a:lstStyle/>
          <a:p>
            <a:fld id="{8FCC257D-A786-9244-9E17-CE618C8B9275}" type="slidenum">
              <a:rPr lang="en-US" smtClean="0"/>
              <a:pPr/>
              <a:t>21</a:t>
            </a:fld>
            <a:endParaRPr lang="en-US" dirty="0"/>
          </a:p>
        </p:txBody>
      </p:sp>
    </p:spTree>
    <p:extLst>
      <p:ext uri="{BB962C8B-B14F-4D97-AF65-F5344CB8AC3E}">
        <p14:creationId xmlns:p14="http://schemas.microsoft.com/office/powerpoint/2010/main" val="74480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554" y="692925"/>
            <a:ext cx="6740096" cy="445031"/>
          </a:xfrm>
          <a:prstGeom prst="rect">
            <a:avLst/>
          </a:prstGeom>
        </p:spPr>
        <p:txBody>
          <a:bodyPr vert="horz" wrap="square" lIns="0" tIns="14007" rIns="0" bIns="0" rtlCol="0" anchor="ctr">
            <a:spAutoFit/>
          </a:bodyPr>
          <a:lstStyle/>
          <a:p>
            <a:pPr marL="11206">
              <a:spcBef>
                <a:spcPts val="110"/>
              </a:spcBef>
            </a:pPr>
            <a:r>
              <a:rPr lang="en-US" spc="4" dirty="0"/>
              <a:t>Congressional Directed Spending Programs</a:t>
            </a:r>
            <a:endParaRPr dirty="0"/>
          </a:p>
        </p:txBody>
      </p:sp>
      <p:sp>
        <p:nvSpPr>
          <p:cNvPr id="3" name="object 3"/>
          <p:cNvSpPr txBox="1"/>
          <p:nvPr/>
        </p:nvSpPr>
        <p:spPr>
          <a:xfrm>
            <a:off x="746554" y="1356484"/>
            <a:ext cx="10628917" cy="3513085"/>
          </a:xfrm>
          <a:prstGeom prst="rect">
            <a:avLst/>
          </a:prstGeom>
        </p:spPr>
        <p:txBody>
          <a:bodyPr vert="horz" wrap="square" lIns="0" tIns="12326" rIns="0" bIns="0" rtlCol="0">
            <a:spAutoFit/>
          </a:bodyPr>
          <a:lstStyle/>
          <a:p>
            <a:pPr marL="177623" marR="4483" indent="-166977">
              <a:lnSpc>
                <a:spcPct val="101600"/>
              </a:lnSpc>
              <a:buFont typeface="Arial"/>
              <a:buChar char="•"/>
              <a:tabLst>
                <a:tab pos="178183" algn="l"/>
              </a:tabLst>
            </a:pP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a:p>
            <a:pPr marL="10646" marR="4483">
              <a:lnSpc>
                <a:spcPct val="101600"/>
              </a:lnSpc>
              <a:tabLst>
                <a:tab pos="178183" algn="l"/>
              </a:tabLst>
            </a:pPr>
            <a:r>
              <a:rPr lang="en-US" sz="1600" b="1" i="0" dirty="0">
                <a:solidFill>
                  <a:srgbClr val="002060"/>
                </a:solidFill>
                <a:effectLst/>
                <a:latin typeface="Source Sans Pro" panose="020B0503030403020204" pitchFamily="34" charset="0"/>
                <a:ea typeface="Source Sans Pro" panose="020B0503030403020204" pitchFamily="34" charset="0"/>
              </a:rPr>
              <a:t>New projects under the following grant programs are only available to applicants with projects identified in Appropriations bills. Please contact your Member of Congress for more information.</a:t>
            </a:r>
          </a:p>
          <a:p>
            <a:pPr marL="10646" marR="4483">
              <a:lnSpc>
                <a:spcPct val="101600"/>
              </a:lnSpc>
              <a:tabLst>
                <a:tab pos="178183" algn="l"/>
              </a:tabLst>
            </a:pPr>
            <a:endParaRPr lang="en-US" sz="1600" b="1" i="0" dirty="0">
              <a:solidFill>
                <a:srgbClr val="002060"/>
              </a:solidFill>
              <a:effectLst/>
              <a:latin typeface="Source Sans Pro" panose="020B0503030403020204" pitchFamily="34" charset="0"/>
              <a:ea typeface="Source Sans Pro" panose="020B0503030403020204" pitchFamily="34" charset="0"/>
            </a:endParaRPr>
          </a:p>
          <a:p>
            <a:pPr marL="177623" marR="4483" indent="-166977">
              <a:lnSpc>
                <a:spcPct val="101600"/>
              </a:lnSpc>
              <a:buFont typeface="Arial"/>
              <a:buChar char="•"/>
              <a:tabLst>
                <a:tab pos="178183" algn="l"/>
              </a:tabLst>
            </a:pPr>
            <a:r>
              <a:rPr lang="en-US" sz="1600" b="1" i="0" dirty="0">
                <a:solidFill>
                  <a:srgbClr val="002060"/>
                </a:solidFill>
                <a:effectLst/>
                <a:latin typeface="Source Sans Pro" panose="020B0503030403020204" pitchFamily="34" charset="0"/>
                <a:ea typeface="Source Sans Pro" panose="020B0503030403020204" pitchFamily="34" charset="0"/>
              </a:rPr>
              <a:t>Emergency Operations Center Grant Program </a:t>
            </a:r>
            <a:r>
              <a:rPr lang="en-US" sz="1600" dirty="0">
                <a:latin typeface="Source Sans Pro" panose="020B0503030403020204" pitchFamily="34" charset="0"/>
                <a:ea typeface="Source Sans Pro" panose="020B0503030403020204" pitchFamily="34" charset="0"/>
              </a:rPr>
              <a:t>The Emergency Operations Center (EOC) Grant Program is intended to improve emergency management and preparedness capabilities by supporting flexible, sustainable, secure, strategically located, and fully interoperable EOCs with a focus on addressing identified deficiencies and needs. Only State Administrative Agencies (SAAs) (on behalf of state and local units of government) or Tribal applicants with identified projects in Appropriations Bills are eligible to apply.</a:t>
            </a:r>
          </a:p>
          <a:p>
            <a:pPr marL="177623" marR="4483" indent="-166977">
              <a:lnSpc>
                <a:spcPct val="101600"/>
              </a:lnSpc>
              <a:buFont typeface="Arial"/>
              <a:buChar char="•"/>
              <a:tabLst>
                <a:tab pos="178183" algn="l"/>
              </a:tabLst>
            </a:pPr>
            <a:endParaRPr lang="en-US" sz="1600" b="1" i="0" dirty="0">
              <a:solidFill>
                <a:srgbClr val="002060"/>
              </a:solidFill>
              <a:effectLst/>
              <a:latin typeface="Source Sans Pro" panose="020B0503030403020204" pitchFamily="34" charset="0"/>
              <a:ea typeface="Source Sans Pro" panose="020B0503030403020204" pitchFamily="34" charset="0"/>
            </a:endParaRPr>
          </a:p>
          <a:p>
            <a:pPr marL="177623" marR="4483" indent="-166977">
              <a:lnSpc>
                <a:spcPct val="101600"/>
              </a:lnSpc>
              <a:buFont typeface="Arial"/>
              <a:buChar char="•"/>
              <a:tabLst>
                <a:tab pos="178183" algn="l"/>
              </a:tabLst>
            </a:pPr>
            <a:r>
              <a:rPr lang="en-US" sz="1600" b="1" i="0" dirty="0">
                <a:solidFill>
                  <a:srgbClr val="002060"/>
                </a:solidFill>
                <a:effectLst/>
                <a:latin typeface="Source Sans Pro" panose="020B0503030403020204" pitchFamily="34" charset="0"/>
                <a:ea typeface="Source Sans Pro" panose="020B0503030403020204" pitchFamily="34" charset="0"/>
              </a:rPr>
              <a:t>Pre-Disaster Mitigation Grant Program </a:t>
            </a:r>
            <a:r>
              <a:rPr lang="en-US" sz="1600" b="0" i="0" dirty="0">
                <a:solidFill>
                  <a:srgbClr val="1B1B1B"/>
                </a:solidFill>
                <a:effectLst/>
                <a:latin typeface="Source Sans Pro" panose="020B0503030403020204" pitchFamily="34" charset="0"/>
                <a:ea typeface="Source Sans Pro" panose="020B0503030403020204" pitchFamily="34" charset="0"/>
              </a:rPr>
              <a:t>The Pre-Disaster Mitigation (PDM) grant program makes federal funds available to state, local, tribal and territorial governments to plan for and implement sustainable cost-effective measures designed to reduce the risk to individuals and property from future natural hazards, while also reducing reliance on federal funding from future disasters. </a:t>
            </a:r>
            <a:r>
              <a:rPr lang="en-US" sz="1600" b="0" i="0" dirty="0">
                <a:effectLst/>
                <a:latin typeface="Source Sans Pro" panose="020B0503030403020204" pitchFamily="34" charset="0"/>
                <a:ea typeface="Source Sans Pro" panose="020B0503030403020204" pitchFamily="34" charset="0"/>
              </a:rPr>
              <a:t> </a:t>
            </a: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89C816D-472D-5569-4CF9-D4917D2D52F3}"/>
              </a:ext>
            </a:extLst>
          </p:cNvPr>
          <p:cNvSpPr>
            <a:spLocks noGrp="1"/>
          </p:cNvSpPr>
          <p:nvPr>
            <p:ph type="sldNum" sz="quarter" idx="12"/>
          </p:nvPr>
        </p:nvSpPr>
        <p:spPr/>
        <p:txBody>
          <a:bodyPr/>
          <a:lstStyle/>
          <a:p>
            <a:fld id="{8FCC257D-A786-9244-9E17-CE618C8B9275}" type="slidenum">
              <a:rPr lang="en-US" smtClean="0"/>
              <a:pPr/>
              <a:t>22</a:t>
            </a:fld>
            <a:endParaRPr lang="en-US" dirty="0"/>
          </a:p>
        </p:txBody>
      </p:sp>
    </p:spTree>
    <p:extLst>
      <p:ext uri="{BB962C8B-B14F-4D97-AF65-F5344CB8AC3E}">
        <p14:creationId xmlns:p14="http://schemas.microsoft.com/office/powerpoint/2010/main" val="954429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5697" y="1558983"/>
            <a:ext cx="10680605" cy="1613596"/>
          </a:xfrm>
          <a:custGeom>
            <a:avLst/>
            <a:gdLst/>
            <a:ahLst/>
            <a:cxnLst/>
            <a:rect l="l" t="t" r="r" b="b"/>
            <a:pathLst>
              <a:path w="9517380" h="1367154">
                <a:moveTo>
                  <a:pt x="0" y="1367028"/>
                </a:moveTo>
                <a:lnTo>
                  <a:pt x="9517380" y="1367028"/>
                </a:lnTo>
                <a:lnTo>
                  <a:pt x="9517380" y="0"/>
                </a:lnTo>
                <a:lnTo>
                  <a:pt x="0" y="0"/>
                </a:lnTo>
                <a:lnTo>
                  <a:pt x="0" y="1367028"/>
                </a:lnTo>
                <a:close/>
              </a:path>
            </a:pathLst>
          </a:custGeom>
          <a:solidFill>
            <a:srgbClr val="DAE2F2"/>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3" name="object 3"/>
          <p:cNvSpPr/>
          <p:nvPr/>
        </p:nvSpPr>
        <p:spPr>
          <a:xfrm>
            <a:off x="755697" y="4092959"/>
            <a:ext cx="10680605" cy="1558135"/>
          </a:xfrm>
          <a:custGeom>
            <a:avLst/>
            <a:gdLst/>
            <a:ahLst/>
            <a:cxnLst/>
            <a:rect l="l" t="t" r="r" b="b"/>
            <a:pathLst>
              <a:path w="9517380" h="1320164">
                <a:moveTo>
                  <a:pt x="0" y="1319784"/>
                </a:moveTo>
                <a:lnTo>
                  <a:pt x="9517380" y="1319784"/>
                </a:lnTo>
                <a:lnTo>
                  <a:pt x="9517380" y="0"/>
                </a:lnTo>
                <a:lnTo>
                  <a:pt x="0" y="0"/>
                </a:lnTo>
                <a:lnTo>
                  <a:pt x="0" y="1319784"/>
                </a:lnTo>
                <a:close/>
              </a:path>
            </a:pathLst>
          </a:custGeom>
          <a:solidFill>
            <a:srgbClr val="DAE2F2"/>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4" name="object 4"/>
          <p:cNvSpPr/>
          <p:nvPr/>
        </p:nvSpPr>
        <p:spPr>
          <a:xfrm>
            <a:off x="755697" y="2853772"/>
            <a:ext cx="10680605" cy="1317451"/>
          </a:xfrm>
          <a:custGeom>
            <a:avLst/>
            <a:gdLst/>
            <a:ahLst/>
            <a:cxnLst/>
            <a:rect l="l" t="t" r="r" b="b"/>
            <a:pathLst>
              <a:path w="9517380" h="1489075">
                <a:moveTo>
                  <a:pt x="0" y="0"/>
                </a:moveTo>
                <a:lnTo>
                  <a:pt x="9517380" y="0"/>
                </a:lnTo>
                <a:lnTo>
                  <a:pt x="9517380" y="1488947"/>
                </a:lnTo>
                <a:lnTo>
                  <a:pt x="0" y="1488947"/>
                </a:lnTo>
                <a:lnTo>
                  <a:pt x="0" y="0"/>
                </a:lnTo>
                <a:close/>
              </a:path>
            </a:pathLst>
          </a:custGeom>
          <a:solidFill>
            <a:srgbClr val="F2F2F2"/>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5" name="object 5"/>
          <p:cNvSpPr/>
          <p:nvPr/>
        </p:nvSpPr>
        <p:spPr>
          <a:xfrm>
            <a:off x="980712" y="1649383"/>
            <a:ext cx="2551524" cy="1495181"/>
          </a:xfrm>
          <a:custGeom>
            <a:avLst/>
            <a:gdLst/>
            <a:ahLst/>
            <a:cxnLst/>
            <a:rect l="l" t="t" r="r" b="b"/>
            <a:pathLst>
              <a:path w="2390140" h="1266825">
                <a:moveTo>
                  <a:pt x="0" y="0"/>
                </a:moveTo>
                <a:lnTo>
                  <a:pt x="2389632" y="0"/>
                </a:lnTo>
                <a:lnTo>
                  <a:pt x="2389632" y="1266443"/>
                </a:lnTo>
                <a:lnTo>
                  <a:pt x="0" y="1266443"/>
                </a:lnTo>
                <a:lnTo>
                  <a:pt x="0" y="0"/>
                </a:lnTo>
                <a:close/>
              </a:path>
            </a:pathLst>
          </a:custGeom>
          <a:solidFill>
            <a:srgbClr val="FFFFFF"/>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6" name="object 6"/>
          <p:cNvSpPr/>
          <p:nvPr/>
        </p:nvSpPr>
        <p:spPr>
          <a:xfrm>
            <a:off x="968196" y="1633159"/>
            <a:ext cx="2577283" cy="1522161"/>
          </a:xfrm>
          <a:custGeom>
            <a:avLst/>
            <a:gdLst/>
            <a:ahLst/>
            <a:cxnLst/>
            <a:rect l="l" t="t" r="r" b="b"/>
            <a:pathLst>
              <a:path w="2414270" h="1289685">
                <a:moveTo>
                  <a:pt x="12192" y="1277112"/>
                </a:moveTo>
                <a:lnTo>
                  <a:pt x="0" y="1277112"/>
                </a:lnTo>
                <a:lnTo>
                  <a:pt x="0" y="1182624"/>
                </a:lnTo>
                <a:lnTo>
                  <a:pt x="24384" y="1182624"/>
                </a:lnTo>
                <a:lnTo>
                  <a:pt x="24384" y="1264920"/>
                </a:lnTo>
                <a:lnTo>
                  <a:pt x="12192" y="1264920"/>
                </a:lnTo>
                <a:lnTo>
                  <a:pt x="12192" y="1277112"/>
                </a:lnTo>
                <a:close/>
              </a:path>
              <a:path w="2414270" h="1289685">
                <a:moveTo>
                  <a:pt x="64008" y="1289304"/>
                </a:moveTo>
                <a:lnTo>
                  <a:pt x="12192" y="1289304"/>
                </a:lnTo>
                <a:lnTo>
                  <a:pt x="12192" y="1264920"/>
                </a:lnTo>
                <a:lnTo>
                  <a:pt x="24384" y="1264920"/>
                </a:lnTo>
                <a:lnTo>
                  <a:pt x="24384" y="1277112"/>
                </a:lnTo>
                <a:lnTo>
                  <a:pt x="64008" y="1277112"/>
                </a:lnTo>
                <a:lnTo>
                  <a:pt x="64008" y="1289304"/>
                </a:lnTo>
                <a:close/>
              </a:path>
              <a:path w="2414270" h="1289685">
                <a:moveTo>
                  <a:pt x="64008" y="1277112"/>
                </a:moveTo>
                <a:lnTo>
                  <a:pt x="24384" y="1277112"/>
                </a:lnTo>
                <a:lnTo>
                  <a:pt x="24384" y="1264920"/>
                </a:lnTo>
                <a:lnTo>
                  <a:pt x="64008" y="1264920"/>
                </a:lnTo>
                <a:lnTo>
                  <a:pt x="64008" y="1277112"/>
                </a:lnTo>
                <a:close/>
              </a:path>
              <a:path w="2414270" h="1289685">
                <a:moveTo>
                  <a:pt x="24384" y="1112520"/>
                </a:moveTo>
                <a:lnTo>
                  <a:pt x="0" y="1112520"/>
                </a:lnTo>
                <a:lnTo>
                  <a:pt x="0" y="1018032"/>
                </a:lnTo>
                <a:lnTo>
                  <a:pt x="24384" y="1018032"/>
                </a:lnTo>
                <a:lnTo>
                  <a:pt x="24384" y="1112520"/>
                </a:lnTo>
                <a:close/>
              </a:path>
              <a:path w="2414270" h="1289685">
                <a:moveTo>
                  <a:pt x="24384" y="947928"/>
                </a:moveTo>
                <a:lnTo>
                  <a:pt x="0" y="947928"/>
                </a:lnTo>
                <a:lnTo>
                  <a:pt x="0" y="853440"/>
                </a:lnTo>
                <a:lnTo>
                  <a:pt x="24384" y="853440"/>
                </a:lnTo>
                <a:lnTo>
                  <a:pt x="24384" y="947928"/>
                </a:lnTo>
                <a:close/>
              </a:path>
              <a:path w="2414270" h="1289685">
                <a:moveTo>
                  <a:pt x="24384" y="781812"/>
                </a:moveTo>
                <a:lnTo>
                  <a:pt x="0" y="781812"/>
                </a:lnTo>
                <a:lnTo>
                  <a:pt x="0" y="687324"/>
                </a:lnTo>
                <a:lnTo>
                  <a:pt x="24384" y="687324"/>
                </a:lnTo>
                <a:lnTo>
                  <a:pt x="24384" y="781812"/>
                </a:lnTo>
                <a:close/>
              </a:path>
              <a:path w="2414270" h="1289685">
                <a:moveTo>
                  <a:pt x="24384" y="617220"/>
                </a:moveTo>
                <a:lnTo>
                  <a:pt x="0" y="617220"/>
                </a:lnTo>
                <a:lnTo>
                  <a:pt x="0" y="522732"/>
                </a:lnTo>
                <a:lnTo>
                  <a:pt x="24384" y="522732"/>
                </a:lnTo>
                <a:lnTo>
                  <a:pt x="24384" y="617220"/>
                </a:lnTo>
                <a:close/>
              </a:path>
              <a:path w="2414270" h="1289685">
                <a:moveTo>
                  <a:pt x="24384" y="452628"/>
                </a:moveTo>
                <a:lnTo>
                  <a:pt x="0" y="452628"/>
                </a:lnTo>
                <a:lnTo>
                  <a:pt x="0" y="358140"/>
                </a:lnTo>
                <a:lnTo>
                  <a:pt x="24384" y="358140"/>
                </a:lnTo>
                <a:lnTo>
                  <a:pt x="24384" y="452628"/>
                </a:lnTo>
                <a:close/>
              </a:path>
              <a:path w="2414270" h="1289685">
                <a:moveTo>
                  <a:pt x="24384" y="286512"/>
                </a:moveTo>
                <a:lnTo>
                  <a:pt x="0" y="286512"/>
                </a:lnTo>
                <a:lnTo>
                  <a:pt x="0" y="193548"/>
                </a:lnTo>
                <a:lnTo>
                  <a:pt x="24384" y="193548"/>
                </a:lnTo>
                <a:lnTo>
                  <a:pt x="24384" y="286512"/>
                </a:lnTo>
                <a:close/>
              </a:path>
              <a:path w="2414270" h="1289685">
                <a:moveTo>
                  <a:pt x="24384" y="121920"/>
                </a:moveTo>
                <a:lnTo>
                  <a:pt x="0" y="121920"/>
                </a:lnTo>
                <a:lnTo>
                  <a:pt x="0" y="27432"/>
                </a:lnTo>
                <a:lnTo>
                  <a:pt x="24384" y="27432"/>
                </a:lnTo>
                <a:lnTo>
                  <a:pt x="24384" y="121920"/>
                </a:lnTo>
                <a:close/>
              </a:path>
              <a:path w="2414270" h="1289685">
                <a:moveTo>
                  <a:pt x="160019" y="22860"/>
                </a:moveTo>
                <a:lnTo>
                  <a:pt x="65532" y="22860"/>
                </a:lnTo>
                <a:lnTo>
                  <a:pt x="65532" y="0"/>
                </a:lnTo>
                <a:lnTo>
                  <a:pt x="160019" y="0"/>
                </a:lnTo>
                <a:lnTo>
                  <a:pt x="160019" y="22860"/>
                </a:lnTo>
                <a:close/>
              </a:path>
              <a:path w="2414270" h="1289685">
                <a:moveTo>
                  <a:pt x="324612" y="22860"/>
                </a:moveTo>
                <a:lnTo>
                  <a:pt x="231648" y="22860"/>
                </a:lnTo>
                <a:lnTo>
                  <a:pt x="231648" y="0"/>
                </a:lnTo>
                <a:lnTo>
                  <a:pt x="324612" y="0"/>
                </a:lnTo>
                <a:lnTo>
                  <a:pt x="324612" y="22860"/>
                </a:lnTo>
                <a:close/>
              </a:path>
              <a:path w="2414270" h="1289685">
                <a:moveTo>
                  <a:pt x="490728" y="22860"/>
                </a:moveTo>
                <a:lnTo>
                  <a:pt x="396239" y="22860"/>
                </a:lnTo>
                <a:lnTo>
                  <a:pt x="396239" y="0"/>
                </a:lnTo>
                <a:lnTo>
                  <a:pt x="490728" y="0"/>
                </a:lnTo>
                <a:lnTo>
                  <a:pt x="490728" y="22860"/>
                </a:lnTo>
                <a:close/>
              </a:path>
              <a:path w="2414270" h="1289685">
                <a:moveTo>
                  <a:pt x="655320" y="22860"/>
                </a:moveTo>
                <a:lnTo>
                  <a:pt x="560832" y="22860"/>
                </a:lnTo>
                <a:lnTo>
                  <a:pt x="560832" y="0"/>
                </a:lnTo>
                <a:lnTo>
                  <a:pt x="655320" y="0"/>
                </a:lnTo>
                <a:lnTo>
                  <a:pt x="655320" y="22860"/>
                </a:lnTo>
                <a:close/>
              </a:path>
              <a:path w="2414270" h="1289685">
                <a:moveTo>
                  <a:pt x="819912" y="22860"/>
                </a:moveTo>
                <a:lnTo>
                  <a:pt x="725424" y="22860"/>
                </a:lnTo>
                <a:lnTo>
                  <a:pt x="725424" y="0"/>
                </a:lnTo>
                <a:lnTo>
                  <a:pt x="819912" y="0"/>
                </a:lnTo>
                <a:lnTo>
                  <a:pt x="819912" y="22860"/>
                </a:lnTo>
                <a:close/>
              </a:path>
              <a:path w="2414270" h="1289685">
                <a:moveTo>
                  <a:pt x="986028" y="22860"/>
                </a:moveTo>
                <a:lnTo>
                  <a:pt x="891540" y="22860"/>
                </a:lnTo>
                <a:lnTo>
                  <a:pt x="891540" y="0"/>
                </a:lnTo>
                <a:lnTo>
                  <a:pt x="986028" y="0"/>
                </a:lnTo>
                <a:lnTo>
                  <a:pt x="986028" y="22860"/>
                </a:lnTo>
                <a:close/>
              </a:path>
              <a:path w="2414270" h="1289685">
                <a:moveTo>
                  <a:pt x="1150620" y="22860"/>
                </a:moveTo>
                <a:lnTo>
                  <a:pt x="1056132" y="22860"/>
                </a:lnTo>
                <a:lnTo>
                  <a:pt x="1056132" y="0"/>
                </a:lnTo>
                <a:lnTo>
                  <a:pt x="1150620" y="0"/>
                </a:lnTo>
                <a:lnTo>
                  <a:pt x="1150620" y="22860"/>
                </a:lnTo>
                <a:close/>
              </a:path>
              <a:path w="2414270" h="1289685">
                <a:moveTo>
                  <a:pt x="1315212" y="22860"/>
                </a:moveTo>
                <a:lnTo>
                  <a:pt x="1220724" y="22860"/>
                </a:lnTo>
                <a:lnTo>
                  <a:pt x="1220724" y="0"/>
                </a:lnTo>
                <a:lnTo>
                  <a:pt x="1315212" y="0"/>
                </a:lnTo>
                <a:lnTo>
                  <a:pt x="1315212" y="22860"/>
                </a:lnTo>
                <a:close/>
              </a:path>
              <a:path w="2414270" h="1289685">
                <a:moveTo>
                  <a:pt x="1479804" y="22860"/>
                </a:moveTo>
                <a:lnTo>
                  <a:pt x="1385316" y="22860"/>
                </a:lnTo>
                <a:lnTo>
                  <a:pt x="1385316" y="0"/>
                </a:lnTo>
                <a:lnTo>
                  <a:pt x="1479804" y="0"/>
                </a:lnTo>
                <a:lnTo>
                  <a:pt x="1479804" y="22860"/>
                </a:lnTo>
                <a:close/>
              </a:path>
              <a:path w="2414270" h="1289685">
                <a:moveTo>
                  <a:pt x="1645920" y="22860"/>
                </a:moveTo>
                <a:lnTo>
                  <a:pt x="1551432" y="22860"/>
                </a:lnTo>
                <a:lnTo>
                  <a:pt x="1551432" y="0"/>
                </a:lnTo>
                <a:lnTo>
                  <a:pt x="1645920" y="0"/>
                </a:lnTo>
                <a:lnTo>
                  <a:pt x="1645920" y="22860"/>
                </a:lnTo>
                <a:close/>
              </a:path>
              <a:path w="2414270" h="1289685">
                <a:moveTo>
                  <a:pt x="1810512" y="22860"/>
                </a:moveTo>
                <a:lnTo>
                  <a:pt x="1716024" y="22860"/>
                </a:lnTo>
                <a:lnTo>
                  <a:pt x="1716024" y="0"/>
                </a:lnTo>
                <a:lnTo>
                  <a:pt x="1810512" y="0"/>
                </a:lnTo>
                <a:lnTo>
                  <a:pt x="1810512" y="22860"/>
                </a:lnTo>
                <a:close/>
              </a:path>
              <a:path w="2414270" h="1289685">
                <a:moveTo>
                  <a:pt x="1975104" y="22860"/>
                </a:moveTo>
                <a:lnTo>
                  <a:pt x="1880616" y="22860"/>
                </a:lnTo>
                <a:lnTo>
                  <a:pt x="1880616" y="0"/>
                </a:lnTo>
                <a:lnTo>
                  <a:pt x="1975104" y="0"/>
                </a:lnTo>
                <a:lnTo>
                  <a:pt x="1975104" y="22860"/>
                </a:lnTo>
                <a:close/>
              </a:path>
              <a:path w="2414270" h="1289685">
                <a:moveTo>
                  <a:pt x="2139696" y="22860"/>
                </a:moveTo>
                <a:lnTo>
                  <a:pt x="2046732" y="22860"/>
                </a:lnTo>
                <a:lnTo>
                  <a:pt x="2046732" y="0"/>
                </a:lnTo>
                <a:lnTo>
                  <a:pt x="2139696" y="0"/>
                </a:lnTo>
                <a:lnTo>
                  <a:pt x="2139696" y="22860"/>
                </a:lnTo>
                <a:close/>
              </a:path>
              <a:path w="2414270" h="1289685">
                <a:moveTo>
                  <a:pt x="2305812" y="22860"/>
                </a:moveTo>
                <a:lnTo>
                  <a:pt x="2211324" y="22860"/>
                </a:lnTo>
                <a:lnTo>
                  <a:pt x="2211324" y="0"/>
                </a:lnTo>
                <a:lnTo>
                  <a:pt x="2305812" y="0"/>
                </a:lnTo>
                <a:lnTo>
                  <a:pt x="2305812" y="22860"/>
                </a:lnTo>
                <a:close/>
              </a:path>
              <a:path w="2414270" h="1289685">
                <a:moveTo>
                  <a:pt x="2389632" y="22860"/>
                </a:moveTo>
                <a:lnTo>
                  <a:pt x="2375916" y="22860"/>
                </a:lnTo>
                <a:lnTo>
                  <a:pt x="2375916" y="0"/>
                </a:lnTo>
                <a:lnTo>
                  <a:pt x="2414016" y="0"/>
                </a:lnTo>
                <a:lnTo>
                  <a:pt x="2414016" y="10667"/>
                </a:lnTo>
                <a:lnTo>
                  <a:pt x="2389632" y="10667"/>
                </a:lnTo>
                <a:lnTo>
                  <a:pt x="2389632" y="22860"/>
                </a:lnTo>
                <a:close/>
              </a:path>
              <a:path w="2414270" h="1289685">
                <a:moveTo>
                  <a:pt x="2414016" y="79248"/>
                </a:moveTo>
                <a:lnTo>
                  <a:pt x="2389632" y="79248"/>
                </a:lnTo>
                <a:lnTo>
                  <a:pt x="2389632" y="10667"/>
                </a:lnTo>
                <a:lnTo>
                  <a:pt x="2401824" y="22860"/>
                </a:lnTo>
                <a:lnTo>
                  <a:pt x="2414016" y="22860"/>
                </a:lnTo>
                <a:lnTo>
                  <a:pt x="2414016" y="79248"/>
                </a:lnTo>
                <a:close/>
              </a:path>
              <a:path w="2414270" h="1289685">
                <a:moveTo>
                  <a:pt x="2414016" y="22860"/>
                </a:moveTo>
                <a:lnTo>
                  <a:pt x="2401824" y="22860"/>
                </a:lnTo>
                <a:lnTo>
                  <a:pt x="2389632" y="10667"/>
                </a:lnTo>
                <a:lnTo>
                  <a:pt x="2414016" y="10667"/>
                </a:lnTo>
                <a:lnTo>
                  <a:pt x="2414016" y="22860"/>
                </a:lnTo>
                <a:close/>
              </a:path>
              <a:path w="2414270" h="1289685">
                <a:moveTo>
                  <a:pt x="2414016" y="245364"/>
                </a:moveTo>
                <a:lnTo>
                  <a:pt x="2389632" y="245364"/>
                </a:lnTo>
                <a:lnTo>
                  <a:pt x="2389632" y="150876"/>
                </a:lnTo>
                <a:lnTo>
                  <a:pt x="2414016" y="150876"/>
                </a:lnTo>
                <a:lnTo>
                  <a:pt x="2414016" y="245364"/>
                </a:lnTo>
                <a:close/>
              </a:path>
              <a:path w="2414270" h="1289685">
                <a:moveTo>
                  <a:pt x="2414016" y="409956"/>
                </a:moveTo>
                <a:lnTo>
                  <a:pt x="2389632" y="409956"/>
                </a:lnTo>
                <a:lnTo>
                  <a:pt x="2389632" y="315468"/>
                </a:lnTo>
                <a:lnTo>
                  <a:pt x="2414016" y="315468"/>
                </a:lnTo>
                <a:lnTo>
                  <a:pt x="2414016" y="409956"/>
                </a:lnTo>
                <a:close/>
              </a:path>
              <a:path w="2414270" h="1289685">
                <a:moveTo>
                  <a:pt x="2414016" y="574548"/>
                </a:moveTo>
                <a:lnTo>
                  <a:pt x="2389632" y="574548"/>
                </a:lnTo>
                <a:lnTo>
                  <a:pt x="2389632" y="480060"/>
                </a:lnTo>
                <a:lnTo>
                  <a:pt x="2414016" y="480060"/>
                </a:lnTo>
                <a:lnTo>
                  <a:pt x="2414016" y="574548"/>
                </a:lnTo>
                <a:close/>
              </a:path>
              <a:path w="2414270" h="1289685">
                <a:moveTo>
                  <a:pt x="2414016" y="739140"/>
                </a:moveTo>
                <a:lnTo>
                  <a:pt x="2389632" y="739140"/>
                </a:lnTo>
                <a:lnTo>
                  <a:pt x="2389632" y="646176"/>
                </a:lnTo>
                <a:lnTo>
                  <a:pt x="2414016" y="646176"/>
                </a:lnTo>
                <a:lnTo>
                  <a:pt x="2414016" y="739140"/>
                </a:lnTo>
                <a:close/>
              </a:path>
              <a:path w="2414270" h="1289685">
                <a:moveTo>
                  <a:pt x="2414016" y="905256"/>
                </a:moveTo>
                <a:lnTo>
                  <a:pt x="2389632" y="905256"/>
                </a:lnTo>
                <a:lnTo>
                  <a:pt x="2389632" y="810768"/>
                </a:lnTo>
                <a:lnTo>
                  <a:pt x="2414016" y="810768"/>
                </a:lnTo>
                <a:lnTo>
                  <a:pt x="2414016" y="905256"/>
                </a:lnTo>
                <a:close/>
              </a:path>
              <a:path w="2414270" h="1289685">
                <a:moveTo>
                  <a:pt x="2414016" y="1069848"/>
                </a:moveTo>
                <a:lnTo>
                  <a:pt x="2389632" y="1069848"/>
                </a:lnTo>
                <a:lnTo>
                  <a:pt x="2389632" y="975360"/>
                </a:lnTo>
                <a:lnTo>
                  <a:pt x="2414016" y="975360"/>
                </a:lnTo>
                <a:lnTo>
                  <a:pt x="2414016" y="1069848"/>
                </a:lnTo>
                <a:close/>
              </a:path>
              <a:path w="2414270" h="1289685">
                <a:moveTo>
                  <a:pt x="2414016" y="1234440"/>
                </a:moveTo>
                <a:lnTo>
                  <a:pt x="2389632" y="1234440"/>
                </a:lnTo>
                <a:lnTo>
                  <a:pt x="2389632" y="1139952"/>
                </a:lnTo>
                <a:lnTo>
                  <a:pt x="2414016" y="1139952"/>
                </a:lnTo>
                <a:lnTo>
                  <a:pt x="2414016" y="1234440"/>
                </a:lnTo>
                <a:close/>
              </a:path>
              <a:path w="2414270" h="1289685">
                <a:moveTo>
                  <a:pt x="2372868" y="1289304"/>
                </a:moveTo>
                <a:lnTo>
                  <a:pt x="2279904" y="1289304"/>
                </a:lnTo>
                <a:lnTo>
                  <a:pt x="2279904" y="1264920"/>
                </a:lnTo>
                <a:lnTo>
                  <a:pt x="2372868" y="1264920"/>
                </a:lnTo>
                <a:lnTo>
                  <a:pt x="2372868" y="1289304"/>
                </a:lnTo>
                <a:close/>
              </a:path>
              <a:path w="2414270" h="1289685">
                <a:moveTo>
                  <a:pt x="2208276" y="1289304"/>
                </a:moveTo>
                <a:lnTo>
                  <a:pt x="2113788" y="1289304"/>
                </a:lnTo>
                <a:lnTo>
                  <a:pt x="2113788" y="1264920"/>
                </a:lnTo>
                <a:lnTo>
                  <a:pt x="2208276" y="1264920"/>
                </a:lnTo>
                <a:lnTo>
                  <a:pt x="2208276" y="1289304"/>
                </a:lnTo>
                <a:close/>
              </a:path>
              <a:path w="2414270" h="1289685">
                <a:moveTo>
                  <a:pt x="2043684" y="1289304"/>
                </a:moveTo>
                <a:lnTo>
                  <a:pt x="1949196" y="1289304"/>
                </a:lnTo>
                <a:lnTo>
                  <a:pt x="1949196" y="1264920"/>
                </a:lnTo>
                <a:lnTo>
                  <a:pt x="2043684" y="1264920"/>
                </a:lnTo>
                <a:lnTo>
                  <a:pt x="2043684" y="1289304"/>
                </a:lnTo>
                <a:close/>
              </a:path>
              <a:path w="2414270" h="1289685">
                <a:moveTo>
                  <a:pt x="1879092" y="1289304"/>
                </a:moveTo>
                <a:lnTo>
                  <a:pt x="1784604" y="1289304"/>
                </a:lnTo>
                <a:lnTo>
                  <a:pt x="1784604" y="1264920"/>
                </a:lnTo>
                <a:lnTo>
                  <a:pt x="1879092" y="1264920"/>
                </a:lnTo>
                <a:lnTo>
                  <a:pt x="1879092" y="1289304"/>
                </a:lnTo>
                <a:close/>
              </a:path>
              <a:path w="2414270" h="1289685">
                <a:moveTo>
                  <a:pt x="1712976" y="1289304"/>
                </a:moveTo>
                <a:lnTo>
                  <a:pt x="1618488" y="1289304"/>
                </a:lnTo>
                <a:lnTo>
                  <a:pt x="1618488" y="1264920"/>
                </a:lnTo>
                <a:lnTo>
                  <a:pt x="1712976" y="1264920"/>
                </a:lnTo>
                <a:lnTo>
                  <a:pt x="1712976" y="1289304"/>
                </a:lnTo>
                <a:close/>
              </a:path>
              <a:path w="2414270" h="1289685">
                <a:moveTo>
                  <a:pt x="1548384" y="1289304"/>
                </a:moveTo>
                <a:lnTo>
                  <a:pt x="1453896" y="1289304"/>
                </a:lnTo>
                <a:lnTo>
                  <a:pt x="1453896" y="1264920"/>
                </a:lnTo>
                <a:lnTo>
                  <a:pt x="1548384" y="1264920"/>
                </a:lnTo>
                <a:lnTo>
                  <a:pt x="1548384" y="1289304"/>
                </a:lnTo>
                <a:close/>
              </a:path>
              <a:path w="2414270" h="1289685">
                <a:moveTo>
                  <a:pt x="1383792" y="1289304"/>
                </a:moveTo>
                <a:lnTo>
                  <a:pt x="1289304" y="1289304"/>
                </a:lnTo>
                <a:lnTo>
                  <a:pt x="1289304" y="1264920"/>
                </a:lnTo>
                <a:lnTo>
                  <a:pt x="1383792" y="1264920"/>
                </a:lnTo>
                <a:lnTo>
                  <a:pt x="1383792" y="1289304"/>
                </a:lnTo>
                <a:close/>
              </a:path>
              <a:path w="2414270" h="1289685">
                <a:moveTo>
                  <a:pt x="1217675" y="1289304"/>
                </a:moveTo>
                <a:lnTo>
                  <a:pt x="1124712" y="1289304"/>
                </a:lnTo>
                <a:lnTo>
                  <a:pt x="1124712" y="1264920"/>
                </a:lnTo>
                <a:lnTo>
                  <a:pt x="1217675" y="1264920"/>
                </a:lnTo>
                <a:lnTo>
                  <a:pt x="1217675" y="1289304"/>
                </a:lnTo>
                <a:close/>
              </a:path>
              <a:path w="2414270" h="1289685">
                <a:moveTo>
                  <a:pt x="1053084" y="1289304"/>
                </a:moveTo>
                <a:lnTo>
                  <a:pt x="958596" y="1289304"/>
                </a:lnTo>
                <a:lnTo>
                  <a:pt x="958596" y="1264920"/>
                </a:lnTo>
                <a:lnTo>
                  <a:pt x="1053084" y="1264920"/>
                </a:lnTo>
                <a:lnTo>
                  <a:pt x="1053084" y="1289304"/>
                </a:lnTo>
                <a:close/>
              </a:path>
              <a:path w="2414270" h="1289685">
                <a:moveTo>
                  <a:pt x="888492" y="1289304"/>
                </a:moveTo>
                <a:lnTo>
                  <a:pt x="794004" y="1289304"/>
                </a:lnTo>
                <a:lnTo>
                  <a:pt x="794004" y="1264920"/>
                </a:lnTo>
                <a:lnTo>
                  <a:pt x="888492" y="1264920"/>
                </a:lnTo>
                <a:lnTo>
                  <a:pt x="888492" y="1289304"/>
                </a:lnTo>
                <a:close/>
              </a:path>
              <a:path w="2414270" h="1289685">
                <a:moveTo>
                  <a:pt x="723900" y="1289304"/>
                </a:moveTo>
                <a:lnTo>
                  <a:pt x="629412" y="1289304"/>
                </a:lnTo>
                <a:lnTo>
                  <a:pt x="629412" y="1264920"/>
                </a:lnTo>
                <a:lnTo>
                  <a:pt x="723900" y="1264920"/>
                </a:lnTo>
                <a:lnTo>
                  <a:pt x="723900" y="1289304"/>
                </a:lnTo>
                <a:close/>
              </a:path>
              <a:path w="2414270" h="1289685">
                <a:moveTo>
                  <a:pt x="557784" y="1289304"/>
                </a:moveTo>
                <a:lnTo>
                  <a:pt x="463296" y="1289304"/>
                </a:lnTo>
                <a:lnTo>
                  <a:pt x="463296" y="1264920"/>
                </a:lnTo>
                <a:lnTo>
                  <a:pt x="557784" y="1264920"/>
                </a:lnTo>
                <a:lnTo>
                  <a:pt x="557784" y="1289304"/>
                </a:lnTo>
                <a:close/>
              </a:path>
              <a:path w="2414270" h="1289685">
                <a:moveTo>
                  <a:pt x="393192" y="1289304"/>
                </a:moveTo>
                <a:lnTo>
                  <a:pt x="298704" y="1289304"/>
                </a:lnTo>
                <a:lnTo>
                  <a:pt x="298704" y="1264920"/>
                </a:lnTo>
                <a:lnTo>
                  <a:pt x="393192" y="1264920"/>
                </a:lnTo>
                <a:lnTo>
                  <a:pt x="393192" y="1289304"/>
                </a:lnTo>
                <a:close/>
              </a:path>
              <a:path w="2414270" h="1289685">
                <a:moveTo>
                  <a:pt x="228600" y="1289304"/>
                </a:moveTo>
                <a:lnTo>
                  <a:pt x="134112" y="1289304"/>
                </a:lnTo>
                <a:lnTo>
                  <a:pt x="134112" y="1264920"/>
                </a:lnTo>
                <a:lnTo>
                  <a:pt x="228600" y="1264920"/>
                </a:lnTo>
                <a:lnTo>
                  <a:pt x="228600" y="1289304"/>
                </a:lnTo>
                <a:close/>
              </a:path>
            </a:pathLst>
          </a:custGeom>
          <a:solidFill>
            <a:srgbClr val="2A5683"/>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7" name="object 7"/>
          <p:cNvSpPr txBox="1">
            <a:spLocks noGrp="1"/>
          </p:cNvSpPr>
          <p:nvPr>
            <p:ph type="title"/>
          </p:nvPr>
        </p:nvSpPr>
        <p:spPr>
          <a:xfrm>
            <a:off x="703544" y="501063"/>
            <a:ext cx="8840643" cy="691252"/>
          </a:xfrm>
          <a:prstGeom prst="rect">
            <a:avLst/>
          </a:prstGeom>
        </p:spPr>
        <p:txBody>
          <a:bodyPr vert="horz" wrap="square" lIns="0" tIns="14007" rIns="0" bIns="0" rtlCol="0" anchor="ctr">
            <a:spAutoFit/>
          </a:bodyPr>
          <a:lstStyle/>
          <a:p>
            <a:pPr marL="11206">
              <a:spcBef>
                <a:spcPts val="110"/>
              </a:spcBef>
            </a:pPr>
            <a:r>
              <a:rPr lang="en-US" spc="-4" dirty="0"/>
              <a:t>Assistance to </a:t>
            </a:r>
            <a:r>
              <a:rPr spc="-4" dirty="0"/>
              <a:t>Fire</a:t>
            </a:r>
            <a:r>
              <a:rPr lang="en-US" spc="-4" dirty="0"/>
              <a:t>fighter</a:t>
            </a:r>
            <a:r>
              <a:rPr spc="-4" dirty="0"/>
              <a:t> Grant</a:t>
            </a:r>
            <a:r>
              <a:rPr spc="-79" dirty="0"/>
              <a:t> </a:t>
            </a:r>
            <a:r>
              <a:rPr lang="en-US" spc="-79" dirty="0"/>
              <a:t>(AFG) </a:t>
            </a:r>
            <a:r>
              <a:rPr spc="-9" dirty="0"/>
              <a:t>Programs</a:t>
            </a:r>
            <a:br>
              <a:rPr lang="en-US" spc="-9" dirty="0"/>
            </a:br>
            <a:r>
              <a:rPr lang="en-US" sz="1600" spc="-9" dirty="0"/>
              <a:t>For more information, visit www.FEMA.gov/firegrants</a:t>
            </a:r>
            <a:endParaRPr spc="-9" dirty="0"/>
          </a:p>
        </p:txBody>
      </p:sp>
      <p:sp>
        <p:nvSpPr>
          <p:cNvPr id="8" name="object 8"/>
          <p:cNvSpPr txBox="1"/>
          <p:nvPr/>
        </p:nvSpPr>
        <p:spPr>
          <a:xfrm>
            <a:off x="2038413" y="1902446"/>
            <a:ext cx="997156" cy="564363"/>
          </a:xfrm>
          <a:prstGeom prst="rect">
            <a:avLst/>
          </a:prstGeom>
        </p:spPr>
        <p:txBody>
          <a:bodyPr vert="horz" wrap="square" lIns="0" tIns="10646" rIns="0" bIns="0" rtlCol="0">
            <a:spAutoFit/>
          </a:bodyPr>
          <a:lstStyle/>
          <a:p>
            <a:pPr marL="10646" marR="4483" algn="ctr">
              <a:lnSpc>
                <a:spcPct val="101499"/>
              </a:lnSpc>
              <a:spcBef>
                <a:spcPts val="84"/>
              </a:spcBef>
            </a:pPr>
            <a:r>
              <a:rPr sz="1200" b="1" spc="4" dirty="0">
                <a:latin typeface="Source Sans Pro" panose="020B0503030403020204" pitchFamily="34" charset="0"/>
                <a:ea typeface="Source Sans Pro" panose="020B0503030403020204" pitchFamily="34" charset="0"/>
                <a:cs typeface="Calibri"/>
              </a:rPr>
              <a:t>Assistance</a:t>
            </a:r>
            <a:r>
              <a:rPr sz="1200" b="1" spc="-88" dirty="0">
                <a:latin typeface="Source Sans Pro" panose="020B0503030403020204" pitchFamily="34" charset="0"/>
                <a:ea typeface="Source Sans Pro" panose="020B0503030403020204" pitchFamily="34" charset="0"/>
                <a:cs typeface="Calibri"/>
              </a:rPr>
              <a:t> </a:t>
            </a:r>
            <a:r>
              <a:rPr sz="1200" b="1" spc="-4" dirty="0">
                <a:latin typeface="Source Sans Pro" panose="020B0503030403020204" pitchFamily="34" charset="0"/>
                <a:ea typeface="Source Sans Pro" panose="020B0503030403020204" pitchFamily="34" charset="0"/>
                <a:cs typeface="Calibri"/>
              </a:rPr>
              <a:t>to  Firefighters  Grant</a:t>
            </a:r>
            <a:r>
              <a:rPr sz="1200" b="1" spc="-18" dirty="0">
                <a:latin typeface="Source Sans Pro" panose="020B0503030403020204" pitchFamily="34" charset="0"/>
                <a:ea typeface="Source Sans Pro" panose="020B0503030403020204" pitchFamily="34" charset="0"/>
                <a:cs typeface="Calibri"/>
              </a:rPr>
              <a:t> </a:t>
            </a:r>
            <a:r>
              <a:rPr sz="1200" b="1" dirty="0">
                <a:latin typeface="Source Sans Pro" panose="020B0503030403020204" pitchFamily="34" charset="0"/>
                <a:ea typeface="Source Sans Pro" panose="020B0503030403020204" pitchFamily="34" charset="0"/>
                <a:cs typeface="Calibri"/>
              </a:rPr>
              <a:t>(AFG)</a:t>
            </a:r>
            <a:endParaRPr sz="1200" dirty="0">
              <a:latin typeface="Source Sans Pro" panose="020B0503030403020204" pitchFamily="34" charset="0"/>
              <a:ea typeface="Source Sans Pro" panose="020B0503030403020204" pitchFamily="34" charset="0"/>
              <a:cs typeface="Calibri"/>
            </a:endParaRPr>
          </a:p>
        </p:txBody>
      </p:sp>
      <p:sp>
        <p:nvSpPr>
          <p:cNvPr id="9" name="object 9"/>
          <p:cNvSpPr/>
          <p:nvPr/>
        </p:nvSpPr>
        <p:spPr>
          <a:xfrm>
            <a:off x="1251029" y="2004881"/>
            <a:ext cx="738612" cy="816616"/>
          </a:xfrm>
          <a:prstGeom prst="rect">
            <a:avLst/>
          </a:prstGeom>
          <a:blipFill>
            <a:blip r:embed="rId2" cstate="print"/>
            <a:stretch>
              <a:fillRect/>
            </a:stretch>
          </a:blip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10" name="object 10"/>
          <p:cNvSpPr/>
          <p:nvPr/>
        </p:nvSpPr>
        <p:spPr>
          <a:xfrm>
            <a:off x="969955" y="2871720"/>
            <a:ext cx="2551524" cy="1495181"/>
          </a:xfrm>
          <a:custGeom>
            <a:avLst/>
            <a:gdLst/>
            <a:ahLst/>
            <a:cxnLst/>
            <a:rect l="l" t="t" r="r" b="b"/>
            <a:pathLst>
              <a:path w="2390140" h="1266825">
                <a:moveTo>
                  <a:pt x="0" y="0"/>
                </a:moveTo>
                <a:lnTo>
                  <a:pt x="2389632" y="0"/>
                </a:lnTo>
                <a:lnTo>
                  <a:pt x="2389632" y="1266443"/>
                </a:lnTo>
                <a:lnTo>
                  <a:pt x="0" y="1266443"/>
                </a:lnTo>
                <a:lnTo>
                  <a:pt x="0" y="0"/>
                </a:lnTo>
                <a:close/>
              </a:path>
            </a:pathLst>
          </a:custGeom>
          <a:solidFill>
            <a:srgbClr val="FFFFFF"/>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11" name="object 11"/>
          <p:cNvSpPr/>
          <p:nvPr/>
        </p:nvSpPr>
        <p:spPr>
          <a:xfrm>
            <a:off x="958875" y="2853773"/>
            <a:ext cx="2575928" cy="1523661"/>
          </a:xfrm>
          <a:custGeom>
            <a:avLst/>
            <a:gdLst/>
            <a:ahLst/>
            <a:cxnLst/>
            <a:rect l="l" t="t" r="r" b="b"/>
            <a:pathLst>
              <a:path w="2413000" h="1290954">
                <a:moveTo>
                  <a:pt x="10668" y="1278636"/>
                </a:moveTo>
                <a:lnTo>
                  <a:pt x="0" y="1278636"/>
                </a:lnTo>
                <a:lnTo>
                  <a:pt x="0" y="1184148"/>
                </a:lnTo>
                <a:lnTo>
                  <a:pt x="22860" y="1184148"/>
                </a:lnTo>
                <a:lnTo>
                  <a:pt x="22860" y="1266444"/>
                </a:lnTo>
                <a:lnTo>
                  <a:pt x="10668" y="1266444"/>
                </a:lnTo>
                <a:lnTo>
                  <a:pt x="10668" y="1278636"/>
                </a:lnTo>
                <a:close/>
              </a:path>
              <a:path w="2413000" h="1290954">
                <a:moveTo>
                  <a:pt x="62484" y="1290828"/>
                </a:moveTo>
                <a:lnTo>
                  <a:pt x="10668" y="1290828"/>
                </a:lnTo>
                <a:lnTo>
                  <a:pt x="10668" y="1266444"/>
                </a:lnTo>
                <a:lnTo>
                  <a:pt x="22860" y="1266444"/>
                </a:lnTo>
                <a:lnTo>
                  <a:pt x="22860" y="1278636"/>
                </a:lnTo>
                <a:lnTo>
                  <a:pt x="62484" y="1278636"/>
                </a:lnTo>
                <a:lnTo>
                  <a:pt x="62484" y="1290828"/>
                </a:lnTo>
                <a:close/>
              </a:path>
              <a:path w="2413000" h="1290954">
                <a:moveTo>
                  <a:pt x="62484" y="1278636"/>
                </a:moveTo>
                <a:lnTo>
                  <a:pt x="22860" y="1278636"/>
                </a:lnTo>
                <a:lnTo>
                  <a:pt x="22860" y="1266444"/>
                </a:lnTo>
                <a:lnTo>
                  <a:pt x="62484" y="1266444"/>
                </a:lnTo>
                <a:lnTo>
                  <a:pt x="62484" y="1278636"/>
                </a:lnTo>
                <a:close/>
              </a:path>
              <a:path w="2413000" h="1290954">
                <a:moveTo>
                  <a:pt x="22860" y="1114044"/>
                </a:moveTo>
                <a:lnTo>
                  <a:pt x="0" y="1114044"/>
                </a:lnTo>
                <a:lnTo>
                  <a:pt x="0" y="1019556"/>
                </a:lnTo>
                <a:lnTo>
                  <a:pt x="22860" y="1019556"/>
                </a:lnTo>
                <a:lnTo>
                  <a:pt x="22860" y="1114044"/>
                </a:lnTo>
                <a:close/>
              </a:path>
              <a:path w="2413000" h="1290954">
                <a:moveTo>
                  <a:pt x="22860" y="947928"/>
                </a:moveTo>
                <a:lnTo>
                  <a:pt x="0" y="947928"/>
                </a:lnTo>
                <a:lnTo>
                  <a:pt x="0" y="854964"/>
                </a:lnTo>
                <a:lnTo>
                  <a:pt x="22860" y="854964"/>
                </a:lnTo>
                <a:lnTo>
                  <a:pt x="22860" y="947928"/>
                </a:lnTo>
                <a:close/>
              </a:path>
              <a:path w="2413000" h="1290954">
                <a:moveTo>
                  <a:pt x="22860" y="783336"/>
                </a:moveTo>
                <a:lnTo>
                  <a:pt x="0" y="783336"/>
                </a:lnTo>
                <a:lnTo>
                  <a:pt x="0" y="688848"/>
                </a:lnTo>
                <a:lnTo>
                  <a:pt x="22860" y="688848"/>
                </a:lnTo>
                <a:lnTo>
                  <a:pt x="22860" y="783336"/>
                </a:lnTo>
                <a:close/>
              </a:path>
              <a:path w="2413000" h="1290954">
                <a:moveTo>
                  <a:pt x="22860" y="618744"/>
                </a:moveTo>
                <a:lnTo>
                  <a:pt x="0" y="618744"/>
                </a:lnTo>
                <a:lnTo>
                  <a:pt x="0" y="524256"/>
                </a:lnTo>
                <a:lnTo>
                  <a:pt x="22860" y="524256"/>
                </a:lnTo>
                <a:lnTo>
                  <a:pt x="22860" y="618744"/>
                </a:lnTo>
                <a:close/>
              </a:path>
              <a:path w="2413000" h="1290954">
                <a:moveTo>
                  <a:pt x="22860" y="454152"/>
                </a:moveTo>
                <a:lnTo>
                  <a:pt x="0" y="454152"/>
                </a:lnTo>
                <a:lnTo>
                  <a:pt x="0" y="359664"/>
                </a:lnTo>
                <a:lnTo>
                  <a:pt x="22860" y="359664"/>
                </a:lnTo>
                <a:lnTo>
                  <a:pt x="22860" y="454152"/>
                </a:lnTo>
                <a:close/>
              </a:path>
              <a:path w="2413000" h="1290954">
                <a:moveTo>
                  <a:pt x="22860" y="288036"/>
                </a:moveTo>
                <a:lnTo>
                  <a:pt x="0" y="288036"/>
                </a:lnTo>
                <a:lnTo>
                  <a:pt x="0" y="193548"/>
                </a:lnTo>
                <a:lnTo>
                  <a:pt x="22860" y="193548"/>
                </a:lnTo>
                <a:lnTo>
                  <a:pt x="22860" y="288036"/>
                </a:lnTo>
                <a:close/>
              </a:path>
              <a:path w="2413000" h="1290954">
                <a:moveTo>
                  <a:pt x="22860" y="123444"/>
                </a:moveTo>
                <a:lnTo>
                  <a:pt x="0" y="123444"/>
                </a:lnTo>
                <a:lnTo>
                  <a:pt x="0" y="28956"/>
                </a:lnTo>
                <a:lnTo>
                  <a:pt x="22860" y="28956"/>
                </a:lnTo>
                <a:lnTo>
                  <a:pt x="22860" y="123444"/>
                </a:lnTo>
                <a:close/>
              </a:path>
              <a:path w="2413000" h="1290954">
                <a:moveTo>
                  <a:pt x="160019" y="24384"/>
                </a:moveTo>
                <a:lnTo>
                  <a:pt x="65532" y="24384"/>
                </a:lnTo>
                <a:lnTo>
                  <a:pt x="65532" y="0"/>
                </a:lnTo>
                <a:lnTo>
                  <a:pt x="160019" y="0"/>
                </a:lnTo>
                <a:lnTo>
                  <a:pt x="160019" y="24384"/>
                </a:lnTo>
                <a:close/>
              </a:path>
              <a:path w="2413000" h="1290954">
                <a:moveTo>
                  <a:pt x="324612" y="24384"/>
                </a:moveTo>
                <a:lnTo>
                  <a:pt x="230124" y="24384"/>
                </a:lnTo>
                <a:lnTo>
                  <a:pt x="230124" y="0"/>
                </a:lnTo>
                <a:lnTo>
                  <a:pt x="324612" y="0"/>
                </a:lnTo>
                <a:lnTo>
                  <a:pt x="324612" y="24384"/>
                </a:lnTo>
                <a:close/>
              </a:path>
              <a:path w="2413000" h="1290954">
                <a:moveTo>
                  <a:pt x="489204" y="24384"/>
                </a:moveTo>
                <a:lnTo>
                  <a:pt x="394716" y="24384"/>
                </a:lnTo>
                <a:lnTo>
                  <a:pt x="394716" y="0"/>
                </a:lnTo>
                <a:lnTo>
                  <a:pt x="489204" y="0"/>
                </a:lnTo>
                <a:lnTo>
                  <a:pt x="489204" y="24384"/>
                </a:lnTo>
                <a:close/>
              </a:path>
              <a:path w="2413000" h="1290954">
                <a:moveTo>
                  <a:pt x="653796" y="24384"/>
                </a:moveTo>
                <a:lnTo>
                  <a:pt x="560832" y="24384"/>
                </a:lnTo>
                <a:lnTo>
                  <a:pt x="560832" y="0"/>
                </a:lnTo>
                <a:lnTo>
                  <a:pt x="653796" y="0"/>
                </a:lnTo>
                <a:lnTo>
                  <a:pt x="653796" y="24384"/>
                </a:lnTo>
                <a:close/>
              </a:path>
              <a:path w="2413000" h="1290954">
                <a:moveTo>
                  <a:pt x="819912" y="24384"/>
                </a:moveTo>
                <a:lnTo>
                  <a:pt x="725424" y="24384"/>
                </a:lnTo>
                <a:lnTo>
                  <a:pt x="725424" y="0"/>
                </a:lnTo>
                <a:lnTo>
                  <a:pt x="819912" y="0"/>
                </a:lnTo>
                <a:lnTo>
                  <a:pt x="819912" y="24384"/>
                </a:lnTo>
                <a:close/>
              </a:path>
              <a:path w="2413000" h="1290954">
                <a:moveTo>
                  <a:pt x="984504" y="24384"/>
                </a:moveTo>
                <a:lnTo>
                  <a:pt x="890016" y="24384"/>
                </a:lnTo>
                <a:lnTo>
                  <a:pt x="890016" y="0"/>
                </a:lnTo>
                <a:lnTo>
                  <a:pt x="984504" y="0"/>
                </a:lnTo>
                <a:lnTo>
                  <a:pt x="984504" y="24384"/>
                </a:lnTo>
                <a:close/>
              </a:path>
              <a:path w="2413000" h="1290954">
                <a:moveTo>
                  <a:pt x="1149096" y="24384"/>
                </a:moveTo>
                <a:lnTo>
                  <a:pt x="1054608" y="24384"/>
                </a:lnTo>
                <a:lnTo>
                  <a:pt x="1054608" y="0"/>
                </a:lnTo>
                <a:lnTo>
                  <a:pt x="1149096" y="0"/>
                </a:lnTo>
                <a:lnTo>
                  <a:pt x="1149096" y="24384"/>
                </a:lnTo>
                <a:close/>
              </a:path>
              <a:path w="2413000" h="1290954">
                <a:moveTo>
                  <a:pt x="1315212" y="24384"/>
                </a:moveTo>
                <a:lnTo>
                  <a:pt x="1220724" y="24384"/>
                </a:lnTo>
                <a:lnTo>
                  <a:pt x="1220724" y="0"/>
                </a:lnTo>
                <a:lnTo>
                  <a:pt x="1315212" y="0"/>
                </a:lnTo>
                <a:lnTo>
                  <a:pt x="1315212" y="24384"/>
                </a:lnTo>
                <a:close/>
              </a:path>
              <a:path w="2413000" h="1290954">
                <a:moveTo>
                  <a:pt x="1479804" y="24384"/>
                </a:moveTo>
                <a:lnTo>
                  <a:pt x="1385316" y="24384"/>
                </a:lnTo>
                <a:lnTo>
                  <a:pt x="1385316" y="0"/>
                </a:lnTo>
                <a:lnTo>
                  <a:pt x="1479804" y="0"/>
                </a:lnTo>
                <a:lnTo>
                  <a:pt x="1479804" y="24384"/>
                </a:lnTo>
                <a:close/>
              </a:path>
              <a:path w="2413000" h="1290954">
                <a:moveTo>
                  <a:pt x="1644396" y="24384"/>
                </a:moveTo>
                <a:lnTo>
                  <a:pt x="1549908" y="24384"/>
                </a:lnTo>
                <a:lnTo>
                  <a:pt x="1549908" y="0"/>
                </a:lnTo>
                <a:lnTo>
                  <a:pt x="1644396" y="0"/>
                </a:lnTo>
                <a:lnTo>
                  <a:pt x="1644396" y="24384"/>
                </a:lnTo>
                <a:close/>
              </a:path>
              <a:path w="2413000" h="1290954">
                <a:moveTo>
                  <a:pt x="1808988" y="24384"/>
                </a:moveTo>
                <a:lnTo>
                  <a:pt x="1714500" y="24384"/>
                </a:lnTo>
                <a:lnTo>
                  <a:pt x="1714500" y="0"/>
                </a:lnTo>
                <a:lnTo>
                  <a:pt x="1808988" y="0"/>
                </a:lnTo>
                <a:lnTo>
                  <a:pt x="1808988" y="24384"/>
                </a:lnTo>
                <a:close/>
              </a:path>
              <a:path w="2413000" h="1290954">
                <a:moveTo>
                  <a:pt x="1975104" y="24384"/>
                </a:moveTo>
                <a:lnTo>
                  <a:pt x="1880616" y="24384"/>
                </a:lnTo>
                <a:lnTo>
                  <a:pt x="1880616" y="0"/>
                </a:lnTo>
                <a:lnTo>
                  <a:pt x="1975104" y="0"/>
                </a:lnTo>
                <a:lnTo>
                  <a:pt x="1975104" y="24384"/>
                </a:lnTo>
                <a:close/>
              </a:path>
              <a:path w="2413000" h="1290954">
                <a:moveTo>
                  <a:pt x="2139696" y="24384"/>
                </a:moveTo>
                <a:lnTo>
                  <a:pt x="2045208" y="24384"/>
                </a:lnTo>
                <a:lnTo>
                  <a:pt x="2045208" y="0"/>
                </a:lnTo>
                <a:lnTo>
                  <a:pt x="2139696" y="0"/>
                </a:lnTo>
                <a:lnTo>
                  <a:pt x="2139696" y="24384"/>
                </a:lnTo>
                <a:close/>
              </a:path>
              <a:path w="2413000" h="1290954">
                <a:moveTo>
                  <a:pt x="2304288" y="24384"/>
                </a:moveTo>
                <a:lnTo>
                  <a:pt x="2209800" y="24384"/>
                </a:lnTo>
                <a:lnTo>
                  <a:pt x="2209800" y="0"/>
                </a:lnTo>
                <a:lnTo>
                  <a:pt x="2304288" y="0"/>
                </a:lnTo>
                <a:lnTo>
                  <a:pt x="2304288" y="24384"/>
                </a:lnTo>
                <a:close/>
              </a:path>
              <a:path w="2413000" h="1290954">
                <a:moveTo>
                  <a:pt x="2389632" y="24384"/>
                </a:moveTo>
                <a:lnTo>
                  <a:pt x="2375916" y="24384"/>
                </a:lnTo>
                <a:lnTo>
                  <a:pt x="2375916" y="0"/>
                </a:lnTo>
                <a:lnTo>
                  <a:pt x="2412492" y="0"/>
                </a:lnTo>
                <a:lnTo>
                  <a:pt x="2412492" y="12191"/>
                </a:lnTo>
                <a:lnTo>
                  <a:pt x="2389632" y="12191"/>
                </a:lnTo>
                <a:lnTo>
                  <a:pt x="2389632" y="24384"/>
                </a:lnTo>
                <a:close/>
              </a:path>
              <a:path w="2413000" h="1290954">
                <a:moveTo>
                  <a:pt x="2412492" y="80772"/>
                </a:moveTo>
                <a:lnTo>
                  <a:pt x="2389632" y="80772"/>
                </a:lnTo>
                <a:lnTo>
                  <a:pt x="2389632" y="12191"/>
                </a:lnTo>
                <a:lnTo>
                  <a:pt x="2400300" y="24384"/>
                </a:lnTo>
                <a:lnTo>
                  <a:pt x="2412492" y="24384"/>
                </a:lnTo>
                <a:lnTo>
                  <a:pt x="2412492" y="80772"/>
                </a:lnTo>
                <a:close/>
              </a:path>
              <a:path w="2413000" h="1290954">
                <a:moveTo>
                  <a:pt x="2412492" y="24384"/>
                </a:moveTo>
                <a:lnTo>
                  <a:pt x="2400300" y="24384"/>
                </a:lnTo>
                <a:lnTo>
                  <a:pt x="2389632" y="12191"/>
                </a:lnTo>
                <a:lnTo>
                  <a:pt x="2412492" y="12191"/>
                </a:lnTo>
                <a:lnTo>
                  <a:pt x="2412492" y="24384"/>
                </a:lnTo>
                <a:close/>
              </a:path>
              <a:path w="2413000" h="1290954">
                <a:moveTo>
                  <a:pt x="2412492" y="245364"/>
                </a:moveTo>
                <a:lnTo>
                  <a:pt x="2389632" y="245364"/>
                </a:lnTo>
                <a:lnTo>
                  <a:pt x="2389632" y="152400"/>
                </a:lnTo>
                <a:lnTo>
                  <a:pt x="2412492" y="152400"/>
                </a:lnTo>
                <a:lnTo>
                  <a:pt x="2412492" y="245364"/>
                </a:lnTo>
                <a:close/>
              </a:path>
              <a:path w="2413000" h="1290954">
                <a:moveTo>
                  <a:pt x="2412492" y="411480"/>
                </a:moveTo>
                <a:lnTo>
                  <a:pt x="2389632" y="411480"/>
                </a:lnTo>
                <a:lnTo>
                  <a:pt x="2389632" y="316992"/>
                </a:lnTo>
                <a:lnTo>
                  <a:pt x="2412492" y="316992"/>
                </a:lnTo>
                <a:lnTo>
                  <a:pt x="2412492" y="411480"/>
                </a:lnTo>
                <a:close/>
              </a:path>
              <a:path w="2413000" h="1290954">
                <a:moveTo>
                  <a:pt x="2412492" y="576072"/>
                </a:moveTo>
                <a:lnTo>
                  <a:pt x="2389632" y="576072"/>
                </a:lnTo>
                <a:lnTo>
                  <a:pt x="2389632" y="481584"/>
                </a:lnTo>
                <a:lnTo>
                  <a:pt x="2412492" y="481584"/>
                </a:lnTo>
                <a:lnTo>
                  <a:pt x="2412492" y="576072"/>
                </a:lnTo>
                <a:close/>
              </a:path>
              <a:path w="2413000" h="1290954">
                <a:moveTo>
                  <a:pt x="2412492" y="740664"/>
                </a:moveTo>
                <a:lnTo>
                  <a:pt x="2389632" y="740664"/>
                </a:lnTo>
                <a:lnTo>
                  <a:pt x="2389632" y="646176"/>
                </a:lnTo>
                <a:lnTo>
                  <a:pt x="2412492" y="646176"/>
                </a:lnTo>
                <a:lnTo>
                  <a:pt x="2412492" y="740664"/>
                </a:lnTo>
                <a:close/>
              </a:path>
              <a:path w="2413000" h="1290954">
                <a:moveTo>
                  <a:pt x="2412492" y="906780"/>
                </a:moveTo>
                <a:lnTo>
                  <a:pt x="2389632" y="906780"/>
                </a:lnTo>
                <a:lnTo>
                  <a:pt x="2389632" y="812292"/>
                </a:lnTo>
                <a:lnTo>
                  <a:pt x="2412492" y="812292"/>
                </a:lnTo>
                <a:lnTo>
                  <a:pt x="2412492" y="906780"/>
                </a:lnTo>
                <a:close/>
              </a:path>
              <a:path w="2413000" h="1290954">
                <a:moveTo>
                  <a:pt x="2412492" y="1071372"/>
                </a:moveTo>
                <a:lnTo>
                  <a:pt x="2389632" y="1071372"/>
                </a:lnTo>
                <a:lnTo>
                  <a:pt x="2389632" y="976884"/>
                </a:lnTo>
                <a:lnTo>
                  <a:pt x="2412492" y="976884"/>
                </a:lnTo>
                <a:lnTo>
                  <a:pt x="2412492" y="1071372"/>
                </a:lnTo>
                <a:close/>
              </a:path>
              <a:path w="2413000" h="1290954">
                <a:moveTo>
                  <a:pt x="2412492" y="1235964"/>
                </a:moveTo>
                <a:lnTo>
                  <a:pt x="2389632" y="1235964"/>
                </a:lnTo>
                <a:lnTo>
                  <a:pt x="2389632" y="1141476"/>
                </a:lnTo>
                <a:lnTo>
                  <a:pt x="2412492" y="1141476"/>
                </a:lnTo>
                <a:lnTo>
                  <a:pt x="2412492" y="1235964"/>
                </a:lnTo>
                <a:close/>
              </a:path>
              <a:path w="2413000" h="1290954">
                <a:moveTo>
                  <a:pt x="2372868" y="1290828"/>
                </a:moveTo>
                <a:lnTo>
                  <a:pt x="2278380" y="1290828"/>
                </a:lnTo>
                <a:lnTo>
                  <a:pt x="2278380" y="1266444"/>
                </a:lnTo>
                <a:lnTo>
                  <a:pt x="2372868" y="1266444"/>
                </a:lnTo>
                <a:lnTo>
                  <a:pt x="2372868" y="1290828"/>
                </a:lnTo>
                <a:close/>
              </a:path>
              <a:path w="2413000" h="1290954">
                <a:moveTo>
                  <a:pt x="2208276" y="1290828"/>
                </a:moveTo>
                <a:lnTo>
                  <a:pt x="2113788" y="1290828"/>
                </a:lnTo>
                <a:lnTo>
                  <a:pt x="2113788" y="1266444"/>
                </a:lnTo>
                <a:lnTo>
                  <a:pt x="2208276" y="1266444"/>
                </a:lnTo>
                <a:lnTo>
                  <a:pt x="2208276" y="1290828"/>
                </a:lnTo>
                <a:close/>
              </a:path>
              <a:path w="2413000" h="1290954">
                <a:moveTo>
                  <a:pt x="2042160" y="1290828"/>
                </a:moveTo>
                <a:lnTo>
                  <a:pt x="1947672" y="1290828"/>
                </a:lnTo>
                <a:lnTo>
                  <a:pt x="1947672" y="1266444"/>
                </a:lnTo>
                <a:lnTo>
                  <a:pt x="2042160" y="1266444"/>
                </a:lnTo>
                <a:lnTo>
                  <a:pt x="2042160" y="1290828"/>
                </a:lnTo>
                <a:close/>
              </a:path>
              <a:path w="2413000" h="1290954">
                <a:moveTo>
                  <a:pt x="1877568" y="1290828"/>
                </a:moveTo>
                <a:lnTo>
                  <a:pt x="1783080" y="1290828"/>
                </a:lnTo>
                <a:lnTo>
                  <a:pt x="1783080" y="1266444"/>
                </a:lnTo>
                <a:lnTo>
                  <a:pt x="1877568" y="1266444"/>
                </a:lnTo>
                <a:lnTo>
                  <a:pt x="1877568" y="1290828"/>
                </a:lnTo>
                <a:close/>
              </a:path>
              <a:path w="2413000" h="1290954">
                <a:moveTo>
                  <a:pt x="1712976" y="1290828"/>
                </a:moveTo>
                <a:lnTo>
                  <a:pt x="1618488" y="1290828"/>
                </a:lnTo>
                <a:lnTo>
                  <a:pt x="1618488" y="1266444"/>
                </a:lnTo>
                <a:lnTo>
                  <a:pt x="1712976" y="1266444"/>
                </a:lnTo>
                <a:lnTo>
                  <a:pt x="1712976" y="1290828"/>
                </a:lnTo>
                <a:close/>
              </a:path>
              <a:path w="2413000" h="1290954">
                <a:moveTo>
                  <a:pt x="1546859" y="1290828"/>
                </a:moveTo>
                <a:lnTo>
                  <a:pt x="1453896" y="1290828"/>
                </a:lnTo>
                <a:lnTo>
                  <a:pt x="1453896" y="1266444"/>
                </a:lnTo>
                <a:lnTo>
                  <a:pt x="1546859" y="1266444"/>
                </a:lnTo>
                <a:lnTo>
                  <a:pt x="1546859" y="1290828"/>
                </a:lnTo>
                <a:close/>
              </a:path>
              <a:path w="2413000" h="1290954">
                <a:moveTo>
                  <a:pt x="1382267" y="1290828"/>
                </a:moveTo>
                <a:lnTo>
                  <a:pt x="1287780" y="1290828"/>
                </a:lnTo>
                <a:lnTo>
                  <a:pt x="1287780" y="1266444"/>
                </a:lnTo>
                <a:lnTo>
                  <a:pt x="1382267" y="1266444"/>
                </a:lnTo>
                <a:lnTo>
                  <a:pt x="1382267" y="1290828"/>
                </a:lnTo>
                <a:close/>
              </a:path>
              <a:path w="2413000" h="1290954">
                <a:moveTo>
                  <a:pt x="1217675" y="1290828"/>
                </a:moveTo>
                <a:lnTo>
                  <a:pt x="1123188" y="1290828"/>
                </a:lnTo>
                <a:lnTo>
                  <a:pt x="1123188" y="1266444"/>
                </a:lnTo>
                <a:lnTo>
                  <a:pt x="1217675" y="1266444"/>
                </a:lnTo>
                <a:lnTo>
                  <a:pt x="1217675" y="1290828"/>
                </a:lnTo>
                <a:close/>
              </a:path>
              <a:path w="2413000" h="1290954">
                <a:moveTo>
                  <a:pt x="1053084" y="1290828"/>
                </a:moveTo>
                <a:lnTo>
                  <a:pt x="958596" y="1290828"/>
                </a:lnTo>
                <a:lnTo>
                  <a:pt x="958596" y="1266444"/>
                </a:lnTo>
                <a:lnTo>
                  <a:pt x="1053084" y="1266444"/>
                </a:lnTo>
                <a:lnTo>
                  <a:pt x="1053084" y="1290828"/>
                </a:lnTo>
                <a:close/>
              </a:path>
              <a:path w="2413000" h="1290954">
                <a:moveTo>
                  <a:pt x="886968" y="1290828"/>
                </a:moveTo>
                <a:lnTo>
                  <a:pt x="792479" y="1290828"/>
                </a:lnTo>
                <a:lnTo>
                  <a:pt x="792479" y="1266444"/>
                </a:lnTo>
                <a:lnTo>
                  <a:pt x="886968" y="1266444"/>
                </a:lnTo>
                <a:lnTo>
                  <a:pt x="886968" y="1290828"/>
                </a:lnTo>
                <a:close/>
              </a:path>
              <a:path w="2413000" h="1290954">
                <a:moveTo>
                  <a:pt x="722375" y="1290828"/>
                </a:moveTo>
                <a:lnTo>
                  <a:pt x="627887" y="1290828"/>
                </a:lnTo>
                <a:lnTo>
                  <a:pt x="627887" y="1266444"/>
                </a:lnTo>
                <a:lnTo>
                  <a:pt x="722375" y="1266444"/>
                </a:lnTo>
                <a:lnTo>
                  <a:pt x="722375" y="1290828"/>
                </a:lnTo>
                <a:close/>
              </a:path>
              <a:path w="2413000" h="1290954">
                <a:moveTo>
                  <a:pt x="557784" y="1290828"/>
                </a:moveTo>
                <a:lnTo>
                  <a:pt x="463296" y="1290828"/>
                </a:lnTo>
                <a:lnTo>
                  <a:pt x="463296" y="1266444"/>
                </a:lnTo>
                <a:lnTo>
                  <a:pt x="557784" y="1266444"/>
                </a:lnTo>
                <a:lnTo>
                  <a:pt x="557784" y="1290828"/>
                </a:lnTo>
                <a:close/>
              </a:path>
              <a:path w="2413000" h="1290954">
                <a:moveTo>
                  <a:pt x="391668" y="1290828"/>
                </a:moveTo>
                <a:lnTo>
                  <a:pt x="298704" y="1290828"/>
                </a:lnTo>
                <a:lnTo>
                  <a:pt x="298704" y="1266444"/>
                </a:lnTo>
                <a:lnTo>
                  <a:pt x="391668" y="1266444"/>
                </a:lnTo>
                <a:lnTo>
                  <a:pt x="391668" y="1290828"/>
                </a:lnTo>
                <a:close/>
              </a:path>
              <a:path w="2413000" h="1290954">
                <a:moveTo>
                  <a:pt x="227076" y="1290828"/>
                </a:moveTo>
                <a:lnTo>
                  <a:pt x="132588" y="1290828"/>
                </a:lnTo>
                <a:lnTo>
                  <a:pt x="132588" y="1266444"/>
                </a:lnTo>
                <a:lnTo>
                  <a:pt x="227076" y="1266444"/>
                </a:lnTo>
                <a:lnTo>
                  <a:pt x="227076" y="1290828"/>
                </a:lnTo>
                <a:close/>
              </a:path>
            </a:pathLst>
          </a:custGeom>
          <a:solidFill>
            <a:srgbClr val="2A5683"/>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12" name="object 12"/>
          <p:cNvSpPr/>
          <p:nvPr/>
        </p:nvSpPr>
        <p:spPr>
          <a:xfrm>
            <a:off x="969955" y="4122297"/>
            <a:ext cx="2551524" cy="1495181"/>
          </a:xfrm>
          <a:custGeom>
            <a:avLst/>
            <a:gdLst/>
            <a:ahLst/>
            <a:cxnLst/>
            <a:rect l="l" t="t" r="r" b="b"/>
            <a:pathLst>
              <a:path w="2390140" h="1266825">
                <a:moveTo>
                  <a:pt x="0" y="0"/>
                </a:moveTo>
                <a:lnTo>
                  <a:pt x="2389632" y="0"/>
                </a:lnTo>
                <a:lnTo>
                  <a:pt x="2389632" y="1266443"/>
                </a:lnTo>
                <a:lnTo>
                  <a:pt x="0" y="1266443"/>
                </a:lnTo>
                <a:lnTo>
                  <a:pt x="0" y="0"/>
                </a:lnTo>
                <a:close/>
              </a:path>
            </a:pathLst>
          </a:custGeom>
          <a:solidFill>
            <a:srgbClr val="FFFFFF"/>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13" name="object 13"/>
          <p:cNvSpPr/>
          <p:nvPr/>
        </p:nvSpPr>
        <p:spPr>
          <a:xfrm>
            <a:off x="958875" y="4104729"/>
            <a:ext cx="2575928" cy="1522161"/>
          </a:xfrm>
          <a:custGeom>
            <a:avLst/>
            <a:gdLst/>
            <a:ahLst/>
            <a:cxnLst/>
            <a:rect l="l" t="t" r="r" b="b"/>
            <a:pathLst>
              <a:path w="2413000" h="1289685">
                <a:moveTo>
                  <a:pt x="10668" y="1278636"/>
                </a:moveTo>
                <a:lnTo>
                  <a:pt x="0" y="1278636"/>
                </a:lnTo>
                <a:lnTo>
                  <a:pt x="0" y="1184148"/>
                </a:lnTo>
                <a:lnTo>
                  <a:pt x="22860" y="1184148"/>
                </a:lnTo>
                <a:lnTo>
                  <a:pt x="22860" y="1266444"/>
                </a:lnTo>
                <a:lnTo>
                  <a:pt x="10668" y="1266444"/>
                </a:lnTo>
                <a:lnTo>
                  <a:pt x="10668" y="1278636"/>
                </a:lnTo>
                <a:close/>
              </a:path>
              <a:path w="2413000" h="1289685">
                <a:moveTo>
                  <a:pt x="62484" y="1289304"/>
                </a:moveTo>
                <a:lnTo>
                  <a:pt x="10668" y="1289304"/>
                </a:lnTo>
                <a:lnTo>
                  <a:pt x="10668" y="1266444"/>
                </a:lnTo>
                <a:lnTo>
                  <a:pt x="22860" y="1266444"/>
                </a:lnTo>
                <a:lnTo>
                  <a:pt x="22860" y="1278636"/>
                </a:lnTo>
                <a:lnTo>
                  <a:pt x="62484" y="1278636"/>
                </a:lnTo>
                <a:lnTo>
                  <a:pt x="62484" y="1289304"/>
                </a:lnTo>
                <a:close/>
              </a:path>
              <a:path w="2413000" h="1289685">
                <a:moveTo>
                  <a:pt x="62484" y="1278636"/>
                </a:moveTo>
                <a:lnTo>
                  <a:pt x="22860" y="1278636"/>
                </a:lnTo>
                <a:lnTo>
                  <a:pt x="22860" y="1266444"/>
                </a:lnTo>
                <a:lnTo>
                  <a:pt x="62484" y="1266444"/>
                </a:lnTo>
                <a:lnTo>
                  <a:pt x="62484" y="1278636"/>
                </a:lnTo>
                <a:close/>
              </a:path>
              <a:path w="2413000" h="1289685">
                <a:moveTo>
                  <a:pt x="22860" y="1112520"/>
                </a:moveTo>
                <a:lnTo>
                  <a:pt x="0" y="1112520"/>
                </a:lnTo>
                <a:lnTo>
                  <a:pt x="0" y="1019556"/>
                </a:lnTo>
                <a:lnTo>
                  <a:pt x="22860" y="1019556"/>
                </a:lnTo>
                <a:lnTo>
                  <a:pt x="22860" y="1112520"/>
                </a:lnTo>
                <a:close/>
              </a:path>
              <a:path w="2413000" h="1289685">
                <a:moveTo>
                  <a:pt x="22860" y="947928"/>
                </a:moveTo>
                <a:lnTo>
                  <a:pt x="0" y="947928"/>
                </a:lnTo>
                <a:lnTo>
                  <a:pt x="0" y="853440"/>
                </a:lnTo>
                <a:lnTo>
                  <a:pt x="22860" y="853440"/>
                </a:lnTo>
                <a:lnTo>
                  <a:pt x="22860" y="947928"/>
                </a:lnTo>
                <a:close/>
              </a:path>
              <a:path w="2413000" h="1289685">
                <a:moveTo>
                  <a:pt x="22860" y="783336"/>
                </a:moveTo>
                <a:lnTo>
                  <a:pt x="0" y="783336"/>
                </a:lnTo>
                <a:lnTo>
                  <a:pt x="0" y="688848"/>
                </a:lnTo>
                <a:lnTo>
                  <a:pt x="22860" y="688848"/>
                </a:lnTo>
                <a:lnTo>
                  <a:pt x="22860" y="783336"/>
                </a:lnTo>
                <a:close/>
              </a:path>
              <a:path w="2413000" h="1289685">
                <a:moveTo>
                  <a:pt x="22860" y="618744"/>
                </a:moveTo>
                <a:lnTo>
                  <a:pt x="0" y="618744"/>
                </a:lnTo>
                <a:lnTo>
                  <a:pt x="0" y="524256"/>
                </a:lnTo>
                <a:lnTo>
                  <a:pt x="22860" y="524256"/>
                </a:lnTo>
                <a:lnTo>
                  <a:pt x="22860" y="618744"/>
                </a:lnTo>
                <a:close/>
              </a:path>
              <a:path w="2413000" h="1289685">
                <a:moveTo>
                  <a:pt x="22860" y="452628"/>
                </a:moveTo>
                <a:lnTo>
                  <a:pt x="0" y="452628"/>
                </a:lnTo>
                <a:lnTo>
                  <a:pt x="0" y="358140"/>
                </a:lnTo>
                <a:lnTo>
                  <a:pt x="22860" y="358140"/>
                </a:lnTo>
                <a:lnTo>
                  <a:pt x="22860" y="452628"/>
                </a:lnTo>
                <a:close/>
              </a:path>
              <a:path w="2413000" h="1289685">
                <a:moveTo>
                  <a:pt x="22860" y="288036"/>
                </a:moveTo>
                <a:lnTo>
                  <a:pt x="0" y="288036"/>
                </a:lnTo>
                <a:lnTo>
                  <a:pt x="0" y="193548"/>
                </a:lnTo>
                <a:lnTo>
                  <a:pt x="22860" y="193548"/>
                </a:lnTo>
                <a:lnTo>
                  <a:pt x="22860" y="288036"/>
                </a:lnTo>
                <a:close/>
              </a:path>
              <a:path w="2413000" h="1289685">
                <a:moveTo>
                  <a:pt x="22860" y="123444"/>
                </a:moveTo>
                <a:lnTo>
                  <a:pt x="0" y="123444"/>
                </a:lnTo>
                <a:lnTo>
                  <a:pt x="0" y="28956"/>
                </a:lnTo>
                <a:lnTo>
                  <a:pt x="22860" y="28956"/>
                </a:lnTo>
                <a:lnTo>
                  <a:pt x="22860" y="123444"/>
                </a:lnTo>
                <a:close/>
              </a:path>
              <a:path w="2413000" h="1289685">
                <a:moveTo>
                  <a:pt x="160019" y="24384"/>
                </a:moveTo>
                <a:lnTo>
                  <a:pt x="65532" y="24384"/>
                </a:lnTo>
                <a:lnTo>
                  <a:pt x="65532" y="0"/>
                </a:lnTo>
                <a:lnTo>
                  <a:pt x="160019" y="0"/>
                </a:lnTo>
                <a:lnTo>
                  <a:pt x="160019" y="24384"/>
                </a:lnTo>
                <a:close/>
              </a:path>
              <a:path w="2413000" h="1289685">
                <a:moveTo>
                  <a:pt x="324612" y="24384"/>
                </a:moveTo>
                <a:lnTo>
                  <a:pt x="230124" y="24384"/>
                </a:lnTo>
                <a:lnTo>
                  <a:pt x="230124" y="0"/>
                </a:lnTo>
                <a:lnTo>
                  <a:pt x="324612" y="0"/>
                </a:lnTo>
                <a:lnTo>
                  <a:pt x="324612" y="24384"/>
                </a:lnTo>
                <a:close/>
              </a:path>
              <a:path w="2413000" h="1289685">
                <a:moveTo>
                  <a:pt x="489204" y="24384"/>
                </a:moveTo>
                <a:lnTo>
                  <a:pt x="394716" y="24384"/>
                </a:lnTo>
                <a:lnTo>
                  <a:pt x="394716" y="0"/>
                </a:lnTo>
                <a:lnTo>
                  <a:pt x="489204" y="0"/>
                </a:lnTo>
                <a:lnTo>
                  <a:pt x="489204" y="24384"/>
                </a:lnTo>
                <a:close/>
              </a:path>
              <a:path w="2413000" h="1289685">
                <a:moveTo>
                  <a:pt x="653796" y="24384"/>
                </a:moveTo>
                <a:lnTo>
                  <a:pt x="560832" y="24384"/>
                </a:lnTo>
                <a:lnTo>
                  <a:pt x="560832" y="0"/>
                </a:lnTo>
                <a:lnTo>
                  <a:pt x="653796" y="0"/>
                </a:lnTo>
                <a:lnTo>
                  <a:pt x="653796" y="24384"/>
                </a:lnTo>
                <a:close/>
              </a:path>
              <a:path w="2413000" h="1289685">
                <a:moveTo>
                  <a:pt x="819912" y="24384"/>
                </a:moveTo>
                <a:lnTo>
                  <a:pt x="725424" y="24384"/>
                </a:lnTo>
                <a:lnTo>
                  <a:pt x="725424" y="0"/>
                </a:lnTo>
                <a:lnTo>
                  <a:pt x="819912" y="0"/>
                </a:lnTo>
                <a:lnTo>
                  <a:pt x="819912" y="24384"/>
                </a:lnTo>
                <a:close/>
              </a:path>
              <a:path w="2413000" h="1289685">
                <a:moveTo>
                  <a:pt x="984504" y="24384"/>
                </a:moveTo>
                <a:lnTo>
                  <a:pt x="890016" y="24384"/>
                </a:lnTo>
                <a:lnTo>
                  <a:pt x="890016" y="0"/>
                </a:lnTo>
                <a:lnTo>
                  <a:pt x="984504" y="0"/>
                </a:lnTo>
                <a:lnTo>
                  <a:pt x="984504" y="24384"/>
                </a:lnTo>
                <a:close/>
              </a:path>
              <a:path w="2413000" h="1289685">
                <a:moveTo>
                  <a:pt x="1149096" y="24384"/>
                </a:moveTo>
                <a:lnTo>
                  <a:pt x="1054608" y="24384"/>
                </a:lnTo>
                <a:lnTo>
                  <a:pt x="1054608" y="0"/>
                </a:lnTo>
                <a:lnTo>
                  <a:pt x="1149096" y="0"/>
                </a:lnTo>
                <a:lnTo>
                  <a:pt x="1149096" y="24384"/>
                </a:lnTo>
                <a:close/>
              </a:path>
              <a:path w="2413000" h="1289685">
                <a:moveTo>
                  <a:pt x="1315212" y="24384"/>
                </a:moveTo>
                <a:lnTo>
                  <a:pt x="1220724" y="24384"/>
                </a:lnTo>
                <a:lnTo>
                  <a:pt x="1220724" y="0"/>
                </a:lnTo>
                <a:lnTo>
                  <a:pt x="1315212" y="0"/>
                </a:lnTo>
                <a:lnTo>
                  <a:pt x="1315212" y="24384"/>
                </a:lnTo>
                <a:close/>
              </a:path>
              <a:path w="2413000" h="1289685">
                <a:moveTo>
                  <a:pt x="1479804" y="24384"/>
                </a:moveTo>
                <a:lnTo>
                  <a:pt x="1385316" y="24384"/>
                </a:lnTo>
                <a:lnTo>
                  <a:pt x="1385316" y="0"/>
                </a:lnTo>
                <a:lnTo>
                  <a:pt x="1479804" y="0"/>
                </a:lnTo>
                <a:lnTo>
                  <a:pt x="1479804" y="24384"/>
                </a:lnTo>
                <a:close/>
              </a:path>
              <a:path w="2413000" h="1289685">
                <a:moveTo>
                  <a:pt x="1644396" y="24384"/>
                </a:moveTo>
                <a:lnTo>
                  <a:pt x="1549908" y="24384"/>
                </a:lnTo>
                <a:lnTo>
                  <a:pt x="1549908" y="0"/>
                </a:lnTo>
                <a:lnTo>
                  <a:pt x="1644396" y="0"/>
                </a:lnTo>
                <a:lnTo>
                  <a:pt x="1644396" y="24384"/>
                </a:lnTo>
                <a:close/>
              </a:path>
              <a:path w="2413000" h="1289685">
                <a:moveTo>
                  <a:pt x="1808988" y="24384"/>
                </a:moveTo>
                <a:lnTo>
                  <a:pt x="1714500" y="24384"/>
                </a:lnTo>
                <a:lnTo>
                  <a:pt x="1714500" y="0"/>
                </a:lnTo>
                <a:lnTo>
                  <a:pt x="1808988" y="0"/>
                </a:lnTo>
                <a:lnTo>
                  <a:pt x="1808988" y="24384"/>
                </a:lnTo>
                <a:close/>
              </a:path>
              <a:path w="2413000" h="1289685">
                <a:moveTo>
                  <a:pt x="1975104" y="24384"/>
                </a:moveTo>
                <a:lnTo>
                  <a:pt x="1880616" y="24384"/>
                </a:lnTo>
                <a:lnTo>
                  <a:pt x="1880616" y="0"/>
                </a:lnTo>
                <a:lnTo>
                  <a:pt x="1975104" y="0"/>
                </a:lnTo>
                <a:lnTo>
                  <a:pt x="1975104" y="24384"/>
                </a:lnTo>
                <a:close/>
              </a:path>
              <a:path w="2413000" h="1289685">
                <a:moveTo>
                  <a:pt x="2139696" y="24384"/>
                </a:moveTo>
                <a:lnTo>
                  <a:pt x="2045208" y="24384"/>
                </a:lnTo>
                <a:lnTo>
                  <a:pt x="2045208" y="0"/>
                </a:lnTo>
                <a:lnTo>
                  <a:pt x="2139696" y="0"/>
                </a:lnTo>
                <a:lnTo>
                  <a:pt x="2139696" y="24384"/>
                </a:lnTo>
                <a:close/>
              </a:path>
              <a:path w="2413000" h="1289685">
                <a:moveTo>
                  <a:pt x="2304288" y="24384"/>
                </a:moveTo>
                <a:lnTo>
                  <a:pt x="2209800" y="24384"/>
                </a:lnTo>
                <a:lnTo>
                  <a:pt x="2209800" y="0"/>
                </a:lnTo>
                <a:lnTo>
                  <a:pt x="2304288" y="0"/>
                </a:lnTo>
                <a:lnTo>
                  <a:pt x="2304288" y="24384"/>
                </a:lnTo>
                <a:close/>
              </a:path>
              <a:path w="2413000" h="1289685">
                <a:moveTo>
                  <a:pt x="2389632" y="24384"/>
                </a:moveTo>
                <a:lnTo>
                  <a:pt x="2375916" y="24384"/>
                </a:lnTo>
                <a:lnTo>
                  <a:pt x="2375916" y="0"/>
                </a:lnTo>
                <a:lnTo>
                  <a:pt x="2412492" y="0"/>
                </a:lnTo>
                <a:lnTo>
                  <a:pt x="2412492" y="12191"/>
                </a:lnTo>
                <a:lnTo>
                  <a:pt x="2389632" y="12191"/>
                </a:lnTo>
                <a:lnTo>
                  <a:pt x="2389632" y="24384"/>
                </a:lnTo>
                <a:close/>
              </a:path>
              <a:path w="2413000" h="1289685">
                <a:moveTo>
                  <a:pt x="2412492" y="80772"/>
                </a:moveTo>
                <a:lnTo>
                  <a:pt x="2389632" y="80772"/>
                </a:lnTo>
                <a:lnTo>
                  <a:pt x="2389632" y="12191"/>
                </a:lnTo>
                <a:lnTo>
                  <a:pt x="2400300" y="24384"/>
                </a:lnTo>
                <a:lnTo>
                  <a:pt x="2412492" y="24384"/>
                </a:lnTo>
                <a:lnTo>
                  <a:pt x="2412492" y="80772"/>
                </a:lnTo>
                <a:close/>
              </a:path>
              <a:path w="2413000" h="1289685">
                <a:moveTo>
                  <a:pt x="2412492" y="24384"/>
                </a:moveTo>
                <a:lnTo>
                  <a:pt x="2400300" y="24384"/>
                </a:lnTo>
                <a:lnTo>
                  <a:pt x="2389632" y="12191"/>
                </a:lnTo>
                <a:lnTo>
                  <a:pt x="2412492" y="12191"/>
                </a:lnTo>
                <a:lnTo>
                  <a:pt x="2412492" y="24384"/>
                </a:lnTo>
                <a:close/>
              </a:path>
              <a:path w="2413000" h="1289685">
                <a:moveTo>
                  <a:pt x="2412492" y="245364"/>
                </a:moveTo>
                <a:lnTo>
                  <a:pt x="2389632" y="245364"/>
                </a:lnTo>
                <a:lnTo>
                  <a:pt x="2389632" y="150876"/>
                </a:lnTo>
                <a:lnTo>
                  <a:pt x="2412492" y="150876"/>
                </a:lnTo>
                <a:lnTo>
                  <a:pt x="2412492" y="245364"/>
                </a:lnTo>
                <a:close/>
              </a:path>
              <a:path w="2413000" h="1289685">
                <a:moveTo>
                  <a:pt x="2412492" y="411480"/>
                </a:moveTo>
                <a:lnTo>
                  <a:pt x="2389632" y="411480"/>
                </a:lnTo>
                <a:lnTo>
                  <a:pt x="2389632" y="316992"/>
                </a:lnTo>
                <a:lnTo>
                  <a:pt x="2412492" y="316992"/>
                </a:lnTo>
                <a:lnTo>
                  <a:pt x="2412492" y="411480"/>
                </a:lnTo>
                <a:close/>
              </a:path>
              <a:path w="2413000" h="1289685">
                <a:moveTo>
                  <a:pt x="2412492" y="576072"/>
                </a:moveTo>
                <a:lnTo>
                  <a:pt x="2389632" y="576072"/>
                </a:lnTo>
                <a:lnTo>
                  <a:pt x="2389632" y="481584"/>
                </a:lnTo>
                <a:lnTo>
                  <a:pt x="2412492" y="481584"/>
                </a:lnTo>
                <a:lnTo>
                  <a:pt x="2412492" y="576072"/>
                </a:lnTo>
                <a:close/>
              </a:path>
              <a:path w="2413000" h="1289685">
                <a:moveTo>
                  <a:pt x="2412492" y="740664"/>
                </a:moveTo>
                <a:lnTo>
                  <a:pt x="2389632" y="740664"/>
                </a:lnTo>
                <a:lnTo>
                  <a:pt x="2389632" y="646176"/>
                </a:lnTo>
                <a:lnTo>
                  <a:pt x="2412492" y="646176"/>
                </a:lnTo>
                <a:lnTo>
                  <a:pt x="2412492" y="740664"/>
                </a:lnTo>
                <a:close/>
              </a:path>
              <a:path w="2413000" h="1289685">
                <a:moveTo>
                  <a:pt x="2412492" y="905256"/>
                </a:moveTo>
                <a:lnTo>
                  <a:pt x="2389632" y="905256"/>
                </a:lnTo>
                <a:lnTo>
                  <a:pt x="2389632" y="810768"/>
                </a:lnTo>
                <a:lnTo>
                  <a:pt x="2412492" y="810768"/>
                </a:lnTo>
                <a:lnTo>
                  <a:pt x="2412492" y="905256"/>
                </a:lnTo>
                <a:close/>
              </a:path>
              <a:path w="2413000" h="1289685">
                <a:moveTo>
                  <a:pt x="2412492" y="1071372"/>
                </a:moveTo>
                <a:lnTo>
                  <a:pt x="2389632" y="1071372"/>
                </a:lnTo>
                <a:lnTo>
                  <a:pt x="2389632" y="976884"/>
                </a:lnTo>
                <a:lnTo>
                  <a:pt x="2412492" y="976884"/>
                </a:lnTo>
                <a:lnTo>
                  <a:pt x="2412492" y="1071372"/>
                </a:lnTo>
                <a:close/>
              </a:path>
              <a:path w="2413000" h="1289685">
                <a:moveTo>
                  <a:pt x="2412492" y="1235964"/>
                </a:moveTo>
                <a:lnTo>
                  <a:pt x="2389632" y="1235964"/>
                </a:lnTo>
                <a:lnTo>
                  <a:pt x="2389632" y="1141476"/>
                </a:lnTo>
                <a:lnTo>
                  <a:pt x="2412492" y="1141476"/>
                </a:lnTo>
                <a:lnTo>
                  <a:pt x="2412492" y="1235964"/>
                </a:lnTo>
                <a:close/>
              </a:path>
              <a:path w="2413000" h="1289685">
                <a:moveTo>
                  <a:pt x="2372868" y="1289304"/>
                </a:moveTo>
                <a:lnTo>
                  <a:pt x="2278380" y="1289304"/>
                </a:lnTo>
                <a:lnTo>
                  <a:pt x="2278380" y="1266444"/>
                </a:lnTo>
                <a:lnTo>
                  <a:pt x="2372868" y="1266444"/>
                </a:lnTo>
                <a:lnTo>
                  <a:pt x="2372868" y="1289304"/>
                </a:lnTo>
                <a:close/>
              </a:path>
              <a:path w="2413000" h="1289685">
                <a:moveTo>
                  <a:pt x="2208276" y="1289304"/>
                </a:moveTo>
                <a:lnTo>
                  <a:pt x="2113788" y="1289304"/>
                </a:lnTo>
                <a:lnTo>
                  <a:pt x="2113788" y="1266444"/>
                </a:lnTo>
                <a:lnTo>
                  <a:pt x="2208276" y="1266444"/>
                </a:lnTo>
                <a:lnTo>
                  <a:pt x="2208276" y="1289304"/>
                </a:lnTo>
                <a:close/>
              </a:path>
              <a:path w="2413000" h="1289685">
                <a:moveTo>
                  <a:pt x="2042160" y="1289304"/>
                </a:moveTo>
                <a:lnTo>
                  <a:pt x="1947672" y="1289304"/>
                </a:lnTo>
                <a:lnTo>
                  <a:pt x="1947672" y="1266444"/>
                </a:lnTo>
                <a:lnTo>
                  <a:pt x="2042160" y="1266444"/>
                </a:lnTo>
                <a:lnTo>
                  <a:pt x="2042160" y="1289304"/>
                </a:lnTo>
                <a:close/>
              </a:path>
              <a:path w="2413000" h="1289685">
                <a:moveTo>
                  <a:pt x="1877568" y="1289304"/>
                </a:moveTo>
                <a:lnTo>
                  <a:pt x="1783080" y="1289304"/>
                </a:lnTo>
                <a:lnTo>
                  <a:pt x="1783080" y="1266444"/>
                </a:lnTo>
                <a:lnTo>
                  <a:pt x="1877568" y="1266444"/>
                </a:lnTo>
                <a:lnTo>
                  <a:pt x="1877568" y="1289304"/>
                </a:lnTo>
                <a:close/>
              </a:path>
              <a:path w="2413000" h="1289685">
                <a:moveTo>
                  <a:pt x="1712976" y="1289304"/>
                </a:moveTo>
                <a:lnTo>
                  <a:pt x="1618488" y="1289304"/>
                </a:lnTo>
                <a:lnTo>
                  <a:pt x="1618488" y="1266444"/>
                </a:lnTo>
                <a:lnTo>
                  <a:pt x="1712976" y="1266444"/>
                </a:lnTo>
                <a:lnTo>
                  <a:pt x="1712976" y="1289304"/>
                </a:lnTo>
                <a:close/>
              </a:path>
              <a:path w="2413000" h="1289685">
                <a:moveTo>
                  <a:pt x="1546859" y="1289304"/>
                </a:moveTo>
                <a:lnTo>
                  <a:pt x="1453896" y="1289304"/>
                </a:lnTo>
                <a:lnTo>
                  <a:pt x="1453896" y="1266444"/>
                </a:lnTo>
                <a:lnTo>
                  <a:pt x="1546859" y="1266444"/>
                </a:lnTo>
                <a:lnTo>
                  <a:pt x="1546859" y="1289304"/>
                </a:lnTo>
                <a:close/>
              </a:path>
              <a:path w="2413000" h="1289685">
                <a:moveTo>
                  <a:pt x="1382267" y="1289304"/>
                </a:moveTo>
                <a:lnTo>
                  <a:pt x="1287780" y="1289304"/>
                </a:lnTo>
                <a:lnTo>
                  <a:pt x="1287780" y="1266444"/>
                </a:lnTo>
                <a:lnTo>
                  <a:pt x="1382267" y="1266444"/>
                </a:lnTo>
                <a:lnTo>
                  <a:pt x="1382267" y="1289304"/>
                </a:lnTo>
                <a:close/>
              </a:path>
              <a:path w="2413000" h="1289685">
                <a:moveTo>
                  <a:pt x="1217675" y="1289304"/>
                </a:moveTo>
                <a:lnTo>
                  <a:pt x="1123188" y="1289304"/>
                </a:lnTo>
                <a:lnTo>
                  <a:pt x="1123188" y="1266444"/>
                </a:lnTo>
                <a:lnTo>
                  <a:pt x="1217675" y="1266444"/>
                </a:lnTo>
                <a:lnTo>
                  <a:pt x="1217675" y="1289304"/>
                </a:lnTo>
                <a:close/>
              </a:path>
              <a:path w="2413000" h="1289685">
                <a:moveTo>
                  <a:pt x="1053084" y="1289304"/>
                </a:moveTo>
                <a:lnTo>
                  <a:pt x="958596" y="1289304"/>
                </a:lnTo>
                <a:lnTo>
                  <a:pt x="958596" y="1266444"/>
                </a:lnTo>
                <a:lnTo>
                  <a:pt x="1053084" y="1266444"/>
                </a:lnTo>
                <a:lnTo>
                  <a:pt x="1053084" y="1289304"/>
                </a:lnTo>
                <a:close/>
              </a:path>
              <a:path w="2413000" h="1289685">
                <a:moveTo>
                  <a:pt x="886968" y="1289304"/>
                </a:moveTo>
                <a:lnTo>
                  <a:pt x="792479" y="1289304"/>
                </a:lnTo>
                <a:lnTo>
                  <a:pt x="792479" y="1266444"/>
                </a:lnTo>
                <a:lnTo>
                  <a:pt x="886968" y="1266444"/>
                </a:lnTo>
                <a:lnTo>
                  <a:pt x="886968" y="1289304"/>
                </a:lnTo>
                <a:close/>
              </a:path>
              <a:path w="2413000" h="1289685">
                <a:moveTo>
                  <a:pt x="722375" y="1289304"/>
                </a:moveTo>
                <a:lnTo>
                  <a:pt x="627887" y="1289304"/>
                </a:lnTo>
                <a:lnTo>
                  <a:pt x="627887" y="1266444"/>
                </a:lnTo>
                <a:lnTo>
                  <a:pt x="722375" y="1266444"/>
                </a:lnTo>
                <a:lnTo>
                  <a:pt x="722375" y="1289304"/>
                </a:lnTo>
                <a:close/>
              </a:path>
              <a:path w="2413000" h="1289685">
                <a:moveTo>
                  <a:pt x="557784" y="1289304"/>
                </a:moveTo>
                <a:lnTo>
                  <a:pt x="463296" y="1289304"/>
                </a:lnTo>
                <a:lnTo>
                  <a:pt x="463296" y="1266444"/>
                </a:lnTo>
                <a:lnTo>
                  <a:pt x="557784" y="1266444"/>
                </a:lnTo>
                <a:lnTo>
                  <a:pt x="557784" y="1289304"/>
                </a:lnTo>
                <a:close/>
              </a:path>
              <a:path w="2413000" h="1289685">
                <a:moveTo>
                  <a:pt x="391668" y="1289304"/>
                </a:moveTo>
                <a:lnTo>
                  <a:pt x="298704" y="1289304"/>
                </a:lnTo>
                <a:lnTo>
                  <a:pt x="298704" y="1266444"/>
                </a:lnTo>
                <a:lnTo>
                  <a:pt x="391668" y="1266444"/>
                </a:lnTo>
                <a:lnTo>
                  <a:pt x="391668" y="1289304"/>
                </a:lnTo>
                <a:close/>
              </a:path>
              <a:path w="2413000" h="1289685">
                <a:moveTo>
                  <a:pt x="227076" y="1289304"/>
                </a:moveTo>
                <a:lnTo>
                  <a:pt x="132588" y="1289304"/>
                </a:lnTo>
                <a:lnTo>
                  <a:pt x="132588" y="1266444"/>
                </a:lnTo>
                <a:lnTo>
                  <a:pt x="227076" y="1266444"/>
                </a:lnTo>
                <a:lnTo>
                  <a:pt x="227076" y="1289304"/>
                </a:lnTo>
                <a:close/>
              </a:path>
            </a:pathLst>
          </a:custGeom>
          <a:solidFill>
            <a:srgbClr val="2A5683"/>
          </a:solid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14" name="object 14"/>
          <p:cNvSpPr/>
          <p:nvPr/>
        </p:nvSpPr>
        <p:spPr>
          <a:xfrm>
            <a:off x="1253805" y="3289669"/>
            <a:ext cx="697940" cy="771647"/>
          </a:xfrm>
          <a:prstGeom prst="rect">
            <a:avLst/>
          </a:prstGeom>
          <a:blipFill>
            <a:blip r:embed="rId3" cstate="print"/>
            <a:stretch>
              <a:fillRect/>
            </a:stretch>
          </a:blip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15" name="object 15"/>
          <p:cNvSpPr txBox="1"/>
          <p:nvPr/>
        </p:nvSpPr>
        <p:spPr>
          <a:xfrm>
            <a:off x="1011359" y="3217737"/>
            <a:ext cx="2551524" cy="564363"/>
          </a:xfrm>
          <a:prstGeom prst="rect">
            <a:avLst/>
          </a:prstGeom>
        </p:spPr>
        <p:txBody>
          <a:bodyPr vert="horz" wrap="square" lIns="0" tIns="10646" rIns="0" bIns="0" rtlCol="0">
            <a:spAutoFit/>
          </a:bodyPr>
          <a:lstStyle/>
          <a:p>
            <a:pPr marL="834883" marR="141202" indent="-560" algn="ctr">
              <a:lnSpc>
                <a:spcPct val="101499"/>
              </a:lnSpc>
              <a:spcBef>
                <a:spcPts val="84"/>
              </a:spcBef>
            </a:pPr>
            <a:r>
              <a:rPr sz="1200" b="1" dirty="0">
                <a:latin typeface="Source Sans Pro" panose="020B0503030403020204" pitchFamily="34" charset="0"/>
                <a:ea typeface="Source Sans Pro" panose="020B0503030403020204" pitchFamily="34" charset="0"/>
                <a:cs typeface="Calibri"/>
              </a:rPr>
              <a:t>Staffing </a:t>
            </a:r>
            <a:r>
              <a:rPr sz="1200" b="1" spc="-4" dirty="0">
                <a:latin typeface="Source Sans Pro" panose="020B0503030403020204" pitchFamily="34" charset="0"/>
                <a:ea typeface="Source Sans Pro" panose="020B0503030403020204" pitchFamily="34" charset="0"/>
                <a:cs typeface="Calibri"/>
              </a:rPr>
              <a:t>for  </a:t>
            </a:r>
            <a:r>
              <a:rPr sz="1200" b="1" spc="4" dirty="0">
                <a:latin typeface="Source Sans Pro" panose="020B0503030403020204" pitchFamily="34" charset="0"/>
                <a:ea typeface="Source Sans Pro" panose="020B0503030403020204" pitchFamily="34" charset="0"/>
                <a:cs typeface="Calibri"/>
              </a:rPr>
              <a:t>Adequate </a:t>
            </a:r>
            <a:r>
              <a:rPr sz="1200" b="1" dirty="0">
                <a:latin typeface="Source Sans Pro" panose="020B0503030403020204" pitchFamily="34" charset="0"/>
                <a:ea typeface="Source Sans Pro" panose="020B0503030403020204" pitchFamily="34" charset="0"/>
                <a:cs typeface="Calibri"/>
              </a:rPr>
              <a:t>Fire</a:t>
            </a:r>
            <a:r>
              <a:rPr sz="1200" b="1" spc="-75" dirty="0">
                <a:latin typeface="Source Sans Pro" panose="020B0503030403020204" pitchFamily="34" charset="0"/>
                <a:ea typeface="Source Sans Pro" panose="020B0503030403020204" pitchFamily="34" charset="0"/>
                <a:cs typeface="Calibri"/>
              </a:rPr>
              <a:t> </a:t>
            </a:r>
            <a:r>
              <a:rPr sz="1200" b="1" spc="4" dirty="0">
                <a:latin typeface="Source Sans Pro" panose="020B0503030403020204" pitchFamily="34" charset="0"/>
                <a:ea typeface="Source Sans Pro" panose="020B0503030403020204" pitchFamily="34" charset="0"/>
                <a:cs typeface="Calibri"/>
              </a:rPr>
              <a:t>and </a:t>
            </a:r>
            <a:r>
              <a:rPr sz="1200" b="1" dirty="0">
                <a:latin typeface="Source Sans Pro" panose="020B0503030403020204" pitchFamily="34" charset="0"/>
                <a:ea typeface="Source Sans Pro" panose="020B0503030403020204" pitchFamily="34" charset="0"/>
                <a:cs typeface="Calibri"/>
              </a:rPr>
              <a:t>Emergency  Response</a:t>
            </a:r>
            <a:r>
              <a:rPr sz="1200" b="1" spc="-22" dirty="0">
                <a:latin typeface="Source Sans Pro" panose="020B0503030403020204" pitchFamily="34" charset="0"/>
                <a:ea typeface="Source Sans Pro" panose="020B0503030403020204" pitchFamily="34" charset="0"/>
                <a:cs typeface="Calibri"/>
              </a:rPr>
              <a:t> </a:t>
            </a:r>
            <a:r>
              <a:rPr sz="1200" b="1" spc="4" dirty="0">
                <a:latin typeface="Source Sans Pro" panose="020B0503030403020204" pitchFamily="34" charset="0"/>
                <a:ea typeface="Source Sans Pro" panose="020B0503030403020204" pitchFamily="34" charset="0"/>
                <a:cs typeface="Calibri"/>
              </a:rPr>
              <a:t>(SAFER)</a:t>
            </a:r>
            <a:endParaRPr sz="1200" dirty="0">
              <a:latin typeface="Source Sans Pro" panose="020B0503030403020204" pitchFamily="34" charset="0"/>
              <a:ea typeface="Source Sans Pro" panose="020B0503030403020204" pitchFamily="34" charset="0"/>
              <a:cs typeface="Calibri"/>
            </a:endParaRPr>
          </a:p>
        </p:txBody>
      </p:sp>
      <p:sp>
        <p:nvSpPr>
          <p:cNvPr id="16" name="object 16"/>
          <p:cNvSpPr/>
          <p:nvPr/>
        </p:nvSpPr>
        <p:spPr>
          <a:xfrm>
            <a:off x="930795" y="4299066"/>
            <a:ext cx="1083515" cy="1199742"/>
          </a:xfrm>
          <a:prstGeom prst="rect">
            <a:avLst/>
          </a:prstGeom>
          <a:blipFill>
            <a:blip r:embed="rId4" cstate="print"/>
            <a:stretch>
              <a:fillRect/>
            </a:stretch>
          </a:blipFill>
        </p:spPr>
        <p:txBody>
          <a:bodyPr wrap="square" lIns="0" tIns="0" rIns="0" bIns="0" rtlCol="0"/>
          <a:lstStyle/>
          <a:p>
            <a:endParaRPr sz="1600">
              <a:latin typeface="Source Sans Pro" panose="020B0503030403020204" pitchFamily="34" charset="0"/>
              <a:ea typeface="Source Sans Pro" panose="020B0503030403020204" pitchFamily="34" charset="0"/>
            </a:endParaRPr>
          </a:p>
        </p:txBody>
      </p:sp>
      <p:sp>
        <p:nvSpPr>
          <p:cNvPr id="17" name="object 17"/>
          <p:cNvSpPr txBox="1"/>
          <p:nvPr/>
        </p:nvSpPr>
        <p:spPr>
          <a:xfrm>
            <a:off x="1975150" y="4505276"/>
            <a:ext cx="1155778" cy="564363"/>
          </a:xfrm>
          <a:prstGeom prst="rect">
            <a:avLst/>
          </a:prstGeom>
        </p:spPr>
        <p:txBody>
          <a:bodyPr vert="horz" wrap="square" lIns="0" tIns="10646" rIns="0" bIns="0" rtlCol="0">
            <a:spAutoFit/>
          </a:bodyPr>
          <a:lstStyle/>
          <a:p>
            <a:pPr marL="11206" marR="4483" algn="ctr">
              <a:lnSpc>
                <a:spcPct val="101499"/>
              </a:lnSpc>
              <a:spcBef>
                <a:spcPts val="84"/>
              </a:spcBef>
            </a:pPr>
            <a:r>
              <a:rPr sz="1200" b="1" dirty="0">
                <a:latin typeface="Source Sans Pro" panose="020B0503030403020204" pitchFamily="34" charset="0"/>
                <a:ea typeface="Source Sans Pro" panose="020B0503030403020204" pitchFamily="34" charset="0"/>
                <a:cs typeface="Calibri"/>
              </a:rPr>
              <a:t>Fire</a:t>
            </a:r>
            <a:r>
              <a:rPr sz="1200" b="1" spc="-53" dirty="0">
                <a:latin typeface="Source Sans Pro" panose="020B0503030403020204" pitchFamily="34" charset="0"/>
                <a:ea typeface="Source Sans Pro" panose="020B0503030403020204" pitchFamily="34" charset="0"/>
                <a:cs typeface="Calibri"/>
              </a:rPr>
              <a:t> </a:t>
            </a:r>
            <a:r>
              <a:rPr sz="1200" b="1" dirty="0">
                <a:latin typeface="Source Sans Pro" panose="020B0503030403020204" pitchFamily="34" charset="0"/>
                <a:ea typeface="Source Sans Pro" panose="020B0503030403020204" pitchFamily="34" charset="0"/>
                <a:cs typeface="Calibri"/>
              </a:rPr>
              <a:t>Prevention  </a:t>
            </a:r>
            <a:r>
              <a:rPr sz="1200" b="1" spc="4" dirty="0">
                <a:latin typeface="Source Sans Pro" panose="020B0503030403020204" pitchFamily="34" charset="0"/>
                <a:ea typeface="Source Sans Pro" panose="020B0503030403020204" pitchFamily="34" charset="0"/>
                <a:cs typeface="Calibri"/>
              </a:rPr>
              <a:t>and </a:t>
            </a:r>
            <a:r>
              <a:rPr sz="1200" b="1" spc="-4" dirty="0">
                <a:latin typeface="Source Sans Pro" panose="020B0503030403020204" pitchFamily="34" charset="0"/>
                <a:ea typeface="Source Sans Pro" panose="020B0503030403020204" pitchFamily="34" charset="0"/>
                <a:cs typeface="Calibri"/>
              </a:rPr>
              <a:t>Safety  </a:t>
            </a:r>
            <a:r>
              <a:rPr sz="1200" b="1" spc="4" dirty="0">
                <a:latin typeface="Source Sans Pro" panose="020B0503030403020204" pitchFamily="34" charset="0"/>
                <a:ea typeface="Source Sans Pro" panose="020B0503030403020204" pitchFamily="34" charset="0"/>
                <a:cs typeface="Calibri"/>
              </a:rPr>
              <a:t>(FP&amp;S)</a:t>
            </a:r>
            <a:endParaRPr sz="1200" dirty="0">
              <a:latin typeface="Source Sans Pro" panose="020B0503030403020204" pitchFamily="34" charset="0"/>
              <a:ea typeface="Source Sans Pro" panose="020B0503030403020204" pitchFamily="34" charset="0"/>
              <a:cs typeface="Calibri"/>
            </a:endParaRPr>
          </a:p>
        </p:txBody>
      </p:sp>
      <p:sp>
        <p:nvSpPr>
          <p:cNvPr id="18" name="object 18"/>
          <p:cNvSpPr txBox="1"/>
          <p:nvPr/>
        </p:nvSpPr>
        <p:spPr>
          <a:xfrm>
            <a:off x="3737981" y="1689910"/>
            <a:ext cx="7095325" cy="745000"/>
          </a:xfrm>
          <a:prstGeom prst="rect">
            <a:avLst/>
          </a:prstGeom>
        </p:spPr>
        <p:txBody>
          <a:bodyPr vert="horz" wrap="square" lIns="0" tIns="10085" rIns="0" bIns="0" rtlCol="0">
            <a:spAutoFit/>
          </a:bodyPr>
          <a:lstStyle/>
          <a:p>
            <a:pPr marL="11206" marR="4483">
              <a:lnSpc>
                <a:spcPct val="100600"/>
              </a:lnSpc>
              <a:spcBef>
                <a:spcPts val="79"/>
              </a:spcBef>
            </a:pPr>
            <a:r>
              <a:rPr sz="1200" spc="-4" dirty="0">
                <a:latin typeface="Source Sans Pro" panose="020B0503030403020204" pitchFamily="34" charset="0"/>
                <a:ea typeface="Source Sans Pro" panose="020B0503030403020204" pitchFamily="34" charset="0"/>
                <a:cs typeface="Calibri"/>
              </a:rPr>
              <a:t>Enhance </a:t>
            </a:r>
            <a:r>
              <a:rPr sz="1200" spc="-9" dirty="0">
                <a:latin typeface="Source Sans Pro" panose="020B0503030403020204" pitchFamily="34" charset="0"/>
                <a:ea typeface="Source Sans Pro" panose="020B0503030403020204" pitchFamily="34" charset="0"/>
                <a:cs typeface="Calibri"/>
              </a:rPr>
              <a:t>the safety </a:t>
            </a:r>
            <a:r>
              <a:rPr sz="1200" dirty="0">
                <a:latin typeface="Source Sans Pro" panose="020B0503030403020204" pitchFamily="34" charset="0"/>
                <a:ea typeface="Source Sans Pro" panose="020B0503030403020204" pitchFamily="34" charset="0"/>
                <a:cs typeface="Calibri"/>
              </a:rPr>
              <a:t>of </a:t>
            </a:r>
            <a:r>
              <a:rPr sz="1200" spc="-4" dirty="0">
                <a:latin typeface="Source Sans Pro" panose="020B0503030403020204" pitchFamily="34" charset="0"/>
                <a:ea typeface="Source Sans Pro" panose="020B0503030403020204" pitchFamily="34" charset="0"/>
                <a:cs typeface="Calibri"/>
              </a:rPr>
              <a:t>the public and </a:t>
            </a:r>
            <a:r>
              <a:rPr sz="1200" spc="-9" dirty="0">
                <a:latin typeface="Source Sans Pro" panose="020B0503030403020204" pitchFamily="34" charset="0"/>
                <a:ea typeface="Source Sans Pro" panose="020B0503030403020204" pitchFamily="34" charset="0"/>
                <a:cs typeface="Calibri"/>
              </a:rPr>
              <a:t>firefighters </a:t>
            </a:r>
            <a:r>
              <a:rPr sz="1200" spc="-4" dirty="0">
                <a:latin typeface="Source Sans Pro" panose="020B0503030403020204" pitchFamily="34" charset="0"/>
                <a:ea typeface="Source Sans Pro" panose="020B0503030403020204" pitchFamily="34" charset="0"/>
                <a:cs typeface="Calibri"/>
              </a:rPr>
              <a:t>with respect </a:t>
            </a:r>
            <a:r>
              <a:rPr sz="1200" spc="-9" dirty="0">
                <a:latin typeface="Source Sans Pro" panose="020B0503030403020204" pitchFamily="34" charset="0"/>
                <a:ea typeface="Source Sans Pro" panose="020B0503030403020204" pitchFamily="34" charset="0"/>
                <a:cs typeface="Calibri"/>
              </a:rPr>
              <a:t>to </a:t>
            </a:r>
            <a:r>
              <a:rPr sz="1200" spc="-4" dirty="0">
                <a:latin typeface="Source Sans Pro" panose="020B0503030403020204" pitchFamily="34" charset="0"/>
                <a:ea typeface="Source Sans Pro" panose="020B0503030403020204" pitchFamily="34" charset="0"/>
                <a:cs typeface="Calibri"/>
              </a:rPr>
              <a:t>fire and </a:t>
            </a:r>
            <a:r>
              <a:rPr sz="1200" spc="-9" dirty="0">
                <a:latin typeface="Source Sans Pro" panose="020B0503030403020204" pitchFamily="34" charset="0"/>
                <a:ea typeface="Source Sans Pro" panose="020B0503030403020204" pitchFamily="34" charset="0"/>
                <a:cs typeface="Calibri"/>
              </a:rPr>
              <a:t>fire-related hazards </a:t>
            </a:r>
            <a:r>
              <a:rPr sz="1200" spc="-4" dirty="0">
                <a:latin typeface="Source Sans Pro" panose="020B0503030403020204" pitchFamily="34" charset="0"/>
                <a:ea typeface="Source Sans Pro" panose="020B0503030403020204" pitchFamily="34" charset="0"/>
                <a:cs typeface="Calibri"/>
              </a:rPr>
              <a:t>by </a:t>
            </a:r>
            <a:r>
              <a:rPr sz="1200" spc="-9" dirty="0">
                <a:latin typeface="Source Sans Pro" panose="020B0503030403020204" pitchFamily="34" charset="0"/>
                <a:ea typeface="Source Sans Pro" panose="020B0503030403020204" pitchFamily="34" charset="0"/>
                <a:cs typeface="Calibri"/>
              </a:rPr>
              <a:t>providing </a:t>
            </a:r>
            <a:r>
              <a:rPr sz="1200" spc="-4" dirty="0">
                <a:latin typeface="Source Sans Pro" panose="020B0503030403020204" pitchFamily="34" charset="0"/>
                <a:ea typeface="Source Sans Pro" panose="020B0503030403020204" pitchFamily="34" charset="0"/>
                <a:cs typeface="Calibri"/>
              </a:rPr>
              <a:t>direct financial assistance </a:t>
            </a:r>
            <a:r>
              <a:rPr sz="1200" spc="-9" dirty="0">
                <a:latin typeface="Source Sans Pro" panose="020B0503030403020204" pitchFamily="34" charset="0"/>
                <a:ea typeface="Source Sans Pro" panose="020B0503030403020204" pitchFamily="34" charset="0"/>
                <a:cs typeface="Calibri"/>
              </a:rPr>
              <a:t>to </a:t>
            </a:r>
            <a:r>
              <a:rPr sz="1200" spc="-4" dirty="0">
                <a:latin typeface="Source Sans Pro" panose="020B0503030403020204" pitchFamily="34" charset="0"/>
                <a:ea typeface="Source Sans Pro" panose="020B0503030403020204" pitchFamily="34" charset="0"/>
                <a:cs typeface="Calibri"/>
              </a:rPr>
              <a:t>eligible fire departments, </a:t>
            </a:r>
            <a:r>
              <a:rPr sz="1200" spc="-9" dirty="0">
                <a:latin typeface="Source Sans Pro" panose="020B0503030403020204" pitchFamily="34" charset="0"/>
                <a:ea typeface="Source Sans Pro" panose="020B0503030403020204" pitchFamily="34" charset="0"/>
                <a:cs typeface="Calibri"/>
              </a:rPr>
              <a:t>nonaffiliated </a:t>
            </a:r>
            <a:r>
              <a:rPr sz="1200" dirty="0">
                <a:latin typeface="Source Sans Pro" panose="020B0503030403020204" pitchFamily="34" charset="0"/>
                <a:ea typeface="Source Sans Pro" panose="020B0503030403020204" pitchFamily="34" charset="0"/>
                <a:cs typeface="Calibri"/>
              </a:rPr>
              <a:t>EMS </a:t>
            </a:r>
            <a:r>
              <a:rPr sz="1200" spc="-9" dirty="0">
                <a:latin typeface="Source Sans Pro" panose="020B0503030403020204" pitchFamily="34" charset="0"/>
                <a:ea typeface="Source Sans Pro" panose="020B0503030403020204" pitchFamily="34" charset="0"/>
                <a:cs typeface="Calibri"/>
              </a:rPr>
              <a:t>organizations, </a:t>
            </a:r>
            <a:r>
              <a:rPr sz="1200" spc="-4" dirty="0">
                <a:latin typeface="Source Sans Pro" panose="020B0503030403020204" pitchFamily="34" charset="0"/>
                <a:ea typeface="Source Sans Pro" panose="020B0503030403020204" pitchFamily="34" charset="0"/>
                <a:cs typeface="Calibri"/>
              </a:rPr>
              <a:t>and </a:t>
            </a:r>
            <a:r>
              <a:rPr sz="1200" spc="-13" dirty="0">
                <a:latin typeface="Source Sans Pro" panose="020B0503030403020204" pitchFamily="34" charset="0"/>
                <a:ea typeface="Source Sans Pro" panose="020B0503030403020204" pitchFamily="34" charset="0"/>
                <a:cs typeface="Calibri"/>
              </a:rPr>
              <a:t>State </a:t>
            </a:r>
            <a:r>
              <a:rPr sz="1200" spc="-9" dirty="0">
                <a:latin typeface="Source Sans Pro" panose="020B0503030403020204" pitchFamily="34" charset="0"/>
                <a:ea typeface="Source Sans Pro" panose="020B0503030403020204" pitchFamily="34" charset="0"/>
                <a:cs typeface="Calibri"/>
              </a:rPr>
              <a:t>Fire </a:t>
            </a:r>
            <a:r>
              <a:rPr sz="1200" spc="-13" dirty="0">
                <a:latin typeface="Source Sans Pro" panose="020B0503030403020204" pitchFamily="34" charset="0"/>
                <a:ea typeface="Source Sans Pro" panose="020B0503030403020204" pitchFamily="34" charset="0"/>
                <a:cs typeface="Calibri"/>
              </a:rPr>
              <a:t>Training  </a:t>
            </a:r>
            <a:r>
              <a:rPr sz="1200" spc="-4" dirty="0">
                <a:latin typeface="Source Sans Pro" panose="020B0503030403020204" pitchFamily="34" charset="0"/>
                <a:ea typeface="Source Sans Pro" panose="020B0503030403020204" pitchFamily="34" charset="0"/>
                <a:cs typeface="Calibri"/>
              </a:rPr>
              <a:t>Academies </a:t>
            </a:r>
            <a:r>
              <a:rPr sz="1200" spc="-9" dirty="0">
                <a:latin typeface="Source Sans Pro" panose="020B0503030403020204" pitchFamily="34" charset="0"/>
                <a:ea typeface="Source Sans Pro" panose="020B0503030403020204" pitchFamily="34" charset="0"/>
                <a:cs typeface="Calibri"/>
              </a:rPr>
              <a:t>for </a:t>
            </a:r>
            <a:r>
              <a:rPr sz="1200" spc="-4" dirty="0">
                <a:latin typeface="Source Sans Pro" panose="020B0503030403020204" pitchFamily="34" charset="0"/>
                <a:ea typeface="Source Sans Pro" panose="020B0503030403020204" pitchFamily="34" charset="0"/>
                <a:cs typeface="Calibri"/>
              </a:rPr>
              <a:t>critically needed resources </a:t>
            </a:r>
            <a:r>
              <a:rPr sz="1200" spc="-9" dirty="0">
                <a:latin typeface="Source Sans Pro" panose="020B0503030403020204" pitchFamily="34" charset="0"/>
                <a:ea typeface="Source Sans Pro" panose="020B0503030403020204" pitchFamily="34" charset="0"/>
                <a:cs typeface="Calibri"/>
              </a:rPr>
              <a:t>to </a:t>
            </a:r>
            <a:r>
              <a:rPr sz="1200" spc="-4" dirty="0">
                <a:latin typeface="Source Sans Pro" panose="020B0503030403020204" pitchFamily="34" charset="0"/>
                <a:ea typeface="Source Sans Pro" panose="020B0503030403020204" pitchFamily="34" charset="0"/>
                <a:cs typeface="Calibri"/>
              </a:rPr>
              <a:t>equip and </a:t>
            </a:r>
            <a:r>
              <a:rPr sz="1200" spc="-9" dirty="0">
                <a:latin typeface="Source Sans Pro" panose="020B0503030403020204" pitchFamily="34" charset="0"/>
                <a:ea typeface="Source Sans Pro" panose="020B0503030403020204" pitchFamily="34" charset="0"/>
                <a:cs typeface="Calibri"/>
              </a:rPr>
              <a:t>train </a:t>
            </a:r>
            <a:r>
              <a:rPr sz="1200" spc="-4" dirty="0">
                <a:latin typeface="Source Sans Pro" panose="020B0503030403020204" pitchFamily="34" charset="0"/>
                <a:ea typeface="Source Sans Pro" panose="020B0503030403020204" pitchFamily="34" charset="0"/>
                <a:cs typeface="Calibri"/>
              </a:rPr>
              <a:t>emergency </a:t>
            </a:r>
            <a:r>
              <a:rPr sz="1200" spc="-9" dirty="0">
                <a:latin typeface="Source Sans Pro" panose="020B0503030403020204" pitchFamily="34" charset="0"/>
                <a:ea typeface="Source Sans Pro" panose="020B0503030403020204" pitchFamily="34" charset="0"/>
                <a:cs typeface="Calibri"/>
              </a:rPr>
              <a:t>personnel to recognized standards, </a:t>
            </a:r>
            <a:r>
              <a:rPr sz="1200" spc="-4" dirty="0">
                <a:latin typeface="Source Sans Pro" panose="020B0503030403020204" pitchFamily="34" charset="0"/>
                <a:ea typeface="Source Sans Pro" panose="020B0503030403020204" pitchFamily="34" charset="0"/>
                <a:cs typeface="Calibri"/>
              </a:rPr>
              <a:t>enhance </a:t>
            </a:r>
            <a:r>
              <a:rPr sz="1200" spc="-9" dirty="0">
                <a:latin typeface="Source Sans Pro" panose="020B0503030403020204" pitchFamily="34" charset="0"/>
                <a:ea typeface="Source Sans Pro" panose="020B0503030403020204" pitchFamily="34" charset="0"/>
                <a:cs typeface="Calibri"/>
              </a:rPr>
              <a:t>operational </a:t>
            </a:r>
            <a:r>
              <a:rPr sz="1200" spc="-4" dirty="0">
                <a:latin typeface="Source Sans Pro" panose="020B0503030403020204" pitchFamily="34" charset="0"/>
                <a:ea typeface="Source Sans Pro" panose="020B0503030403020204" pitchFamily="34" charset="0"/>
                <a:cs typeface="Calibri"/>
              </a:rPr>
              <a:t>efficiencies, </a:t>
            </a:r>
            <a:r>
              <a:rPr sz="1200" spc="-9" dirty="0">
                <a:latin typeface="Source Sans Pro" panose="020B0503030403020204" pitchFamily="34" charset="0"/>
                <a:ea typeface="Source Sans Pro" panose="020B0503030403020204" pitchFamily="34" charset="0"/>
                <a:cs typeface="Calibri"/>
              </a:rPr>
              <a:t>foster interoperability, </a:t>
            </a:r>
            <a:r>
              <a:rPr sz="1200" spc="-4" dirty="0">
                <a:latin typeface="Source Sans Pro" panose="020B0503030403020204" pitchFamily="34" charset="0"/>
                <a:ea typeface="Source Sans Pro" panose="020B0503030403020204" pitchFamily="34" charset="0"/>
                <a:cs typeface="Calibri"/>
              </a:rPr>
              <a:t>and support community</a:t>
            </a:r>
            <a:r>
              <a:rPr sz="1200" spc="4" dirty="0">
                <a:latin typeface="Source Sans Pro" panose="020B0503030403020204" pitchFamily="34" charset="0"/>
                <a:ea typeface="Source Sans Pro" panose="020B0503030403020204" pitchFamily="34" charset="0"/>
                <a:cs typeface="Calibri"/>
              </a:rPr>
              <a:t> </a:t>
            </a:r>
            <a:r>
              <a:rPr sz="1200" spc="-4" dirty="0">
                <a:latin typeface="Source Sans Pro" panose="020B0503030403020204" pitchFamily="34" charset="0"/>
                <a:ea typeface="Source Sans Pro" panose="020B0503030403020204" pitchFamily="34" charset="0"/>
                <a:cs typeface="Calibri"/>
              </a:rPr>
              <a:t>resilience.</a:t>
            </a:r>
            <a:endParaRPr sz="1200" dirty="0">
              <a:latin typeface="Source Sans Pro" panose="020B0503030403020204" pitchFamily="34" charset="0"/>
              <a:ea typeface="Source Sans Pro" panose="020B0503030403020204" pitchFamily="34" charset="0"/>
              <a:cs typeface="Calibri"/>
            </a:endParaRPr>
          </a:p>
        </p:txBody>
      </p:sp>
      <p:sp>
        <p:nvSpPr>
          <p:cNvPr id="19" name="object 19"/>
          <p:cNvSpPr txBox="1"/>
          <p:nvPr/>
        </p:nvSpPr>
        <p:spPr>
          <a:xfrm>
            <a:off x="3727305" y="2439584"/>
            <a:ext cx="6001233" cy="195981"/>
          </a:xfrm>
          <a:prstGeom prst="rect">
            <a:avLst/>
          </a:prstGeom>
        </p:spPr>
        <p:txBody>
          <a:bodyPr vert="horz" wrap="square" lIns="0" tIns="11206" rIns="0" bIns="0" rtlCol="0">
            <a:spAutoFit/>
          </a:bodyPr>
          <a:lstStyle/>
          <a:p>
            <a:pPr marL="11206">
              <a:spcBef>
                <a:spcPts val="88"/>
              </a:spcBef>
            </a:pPr>
            <a:r>
              <a:rPr sz="1200" i="1" spc="-4" dirty="0">
                <a:latin typeface="Source Sans Pro" panose="020B0503030403020204" pitchFamily="34" charset="0"/>
                <a:ea typeface="Source Sans Pro" panose="020B0503030403020204" pitchFamily="34" charset="0"/>
                <a:cs typeface="Calibri"/>
              </a:rPr>
              <a:t>Operations and </a:t>
            </a:r>
            <a:r>
              <a:rPr sz="1200" i="1" spc="-18" dirty="0">
                <a:latin typeface="Source Sans Pro" panose="020B0503030403020204" pitchFamily="34" charset="0"/>
                <a:ea typeface="Source Sans Pro" panose="020B0503030403020204" pitchFamily="34" charset="0"/>
                <a:cs typeface="Calibri"/>
              </a:rPr>
              <a:t>Safety, </a:t>
            </a:r>
            <a:r>
              <a:rPr sz="1200" i="1" spc="-13" dirty="0">
                <a:latin typeface="Source Sans Pro" panose="020B0503030403020204" pitchFamily="34" charset="0"/>
                <a:ea typeface="Source Sans Pro" panose="020B0503030403020204" pitchFamily="34" charset="0"/>
                <a:cs typeface="Calibri"/>
              </a:rPr>
              <a:t>Vehicle </a:t>
            </a:r>
            <a:r>
              <a:rPr sz="1200" i="1" spc="-4" dirty="0">
                <a:latin typeface="Source Sans Pro" panose="020B0503030403020204" pitchFamily="34" charset="0"/>
                <a:ea typeface="Source Sans Pro" panose="020B0503030403020204" pitchFamily="34" charset="0"/>
                <a:cs typeface="Calibri"/>
              </a:rPr>
              <a:t>Acquisition, </a:t>
            </a:r>
            <a:r>
              <a:rPr sz="1200" i="1" spc="-9" dirty="0">
                <a:latin typeface="Source Sans Pro" panose="020B0503030403020204" pitchFamily="34" charset="0"/>
                <a:ea typeface="Source Sans Pro" panose="020B0503030403020204" pitchFamily="34" charset="0"/>
                <a:cs typeface="Calibri"/>
              </a:rPr>
              <a:t>Regional </a:t>
            </a:r>
            <a:r>
              <a:rPr sz="1200" i="1" spc="-4" dirty="0">
                <a:latin typeface="Source Sans Pro" panose="020B0503030403020204" pitchFamily="34" charset="0"/>
                <a:ea typeface="Source Sans Pro" panose="020B0503030403020204" pitchFamily="34" charset="0"/>
                <a:cs typeface="Calibri"/>
              </a:rPr>
              <a:t>Grants, and </a:t>
            </a:r>
            <a:r>
              <a:rPr sz="1200" i="1" spc="-9" dirty="0">
                <a:latin typeface="Source Sans Pro" panose="020B0503030403020204" pitchFamily="34" charset="0"/>
                <a:ea typeface="Source Sans Pro" panose="020B0503030403020204" pitchFamily="34" charset="0"/>
                <a:cs typeface="Calibri"/>
              </a:rPr>
              <a:t>State </a:t>
            </a:r>
            <a:r>
              <a:rPr sz="1200" i="1" dirty="0">
                <a:latin typeface="Source Sans Pro" panose="020B0503030403020204" pitchFamily="34" charset="0"/>
                <a:ea typeface="Source Sans Pro" panose="020B0503030403020204" pitchFamily="34" charset="0"/>
                <a:cs typeface="Calibri"/>
              </a:rPr>
              <a:t>Fire </a:t>
            </a:r>
            <a:r>
              <a:rPr sz="1200" i="1" spc="-9" dirty="0">
                <a:latin typeface="Source Sans Pro" panose="020B0503030403020204" pitchFamily="34" charset="0"/>
                <a:ea typeface="Source Sans Pro" panose="020B0503030403020204" pitchFamily="34" charset="0"/>
                <a:cs typeface="Calibri"/>
              </a:rPr>
              <a:t>Training </a:t>
            </a:r>
            <a:r>
              <a:rPr sz="1200" i="1" spc="-4" dirty="0">
                <a:latin typeface="Source Sans Pro" panose="020B0503030403020204" pitchFamily="34" charset="0"/>
                <a:ea typeface="Source Sans Pro" panose="020B0503030403020204" pitchFamily="34" charset="0"/>
                <a:cs typeface="Calibri"/>
              </a:rPr>
              <a:t>Academies</a:t>
            </a:r>
            <a:endParaRPr sz="1200" dirty="0">
              <a:latin typeface="Source Sans Pro" panose="020B0503030403020204" pitchFamily="34" charset="0"/>
              <a:ea typeface="Source Sans Pro" panose="020B0503030403020204" pitchFamily="34" charset="0"/>
              <a:cs typeface="Calibri"/>
            </a:endParaRPr>
          </a:p>
        </p:txBody>
      </p:sp>
      <p:sp>
        <p:nvSpPr>
          <p:cNvPr id="20" name="object 20"/>
          <p:cNvSpPr txBox="1"/>
          <p:nvPr/>
        </p:nvSpPr>
        <p:spPr>
          <a:xfrm>
            <a:off x="3727305" y="2894965"/>
            <a:ext cx="7505820" cy="934080"/>
          </a:xfrm>
          <a:prstGeom prst="rect">
            <a:avLst/>
          </a:prstGeom>
        </p:spPr>
        <p:txBody>
          <a:bodyPr vert="horz" wrap="square" lIns="0" tIns="10646" rIns="0" bIns="0" rtlCol="0">
            <a:spAutoFit/>
          </a:bodyPr>
          <a:lstStyle/>
          <a:p>
            <a:pPr marL="11206" marR="4483">
              <a:lnSpc>
                <a:spcPct val="100400"/>
              </a:lnSpc>
              <a:spcBef>
                <a:spcPts val="84"/>
              </a:spcBef>
            </a:pPr>
            <a:r>
              <a:rPr sz="1200" dirty="0">
                <a:latin typeface="Source Sans Pro" panose="020B0503030403020204" pitchFamily="34" charset="0"/>
                <a:ea typeface="Source Sans Pro" panose="020B0503030403020204" pitchFamily="34" charset="0"/>
                <a:cs typeface="Calibri"/>
              </a:rPr>
              <a:t>Assist </a:t>
            </a:r>
            <a:r>
              <a:rPr sz="1200" spc="-4" dirty="0">
                <a:latin typeface="Source Sans Pro" panose="020B0503030403020204" pitchFamily="34" charset="0"/>
                <a:ea typeface="Source Sans Pro" panose="020B0503030403020204" pitchFamily="34" charset="0"/>
                <a:cs typeface="Calibri"/>
              </a:rPr>
              <a:t>local </a:t>
            </a:r>
            <a:r>
              <a:rPr sz="1200" spc="-9" dirty="0">
                <a:latin typeface="Source Sans Pro" panose="020B0503030403020204" pitchFamily="34" charset="0"/>
                <a:ea typeface="Source Sans Pro" panose="020B0503030403020204" pitchFamily="34" charset="0"/>
                <a:cs typeface="Calibri"/>
              </a:rPr>
              <a:t>fire </a:t>
            </a:r>
            <a:r>
              <a:rPr sz="1200" spc="-4" dirty="0">
                <a:latin typeface="Source Sans Pro" panose="020B0503030403020204" pitchFamily="34" charset="0"/>
                <a:ea typeface="Source Sans Pro" panose="020B0503030403020204" pitchFamily="34" charset="0"/>
                <a:cs typeface="Calibri"/>
              </a:rPr>
              <a:t>departments with </a:t>
            </a:r>
            <a:r>
              <a:rPr sz="1200" spc="-9" dirty="0">
                <a:latin typeface="Source Sans Pro" panose="020B0503030403020204" pitchFamily="34" charset="0"/>
                <a:ea typeface="Source Sans Pro" panose="020B0503030403020204" pitchFamily="34" charset="0"/>
                <a:cs typeface="Calibri"/>
              </a:rPr>
              <a:t>staffing </a:t>
            </a:r>
            <a:r>
              <a:rPr sz="1200" spc="-4" dirty="0">
                <a:latin typeface="Source Sans Pro" panose="020B0503030403020204" pitchFamily="34" charset="0"/>
                <a:ea typeface="Source Sans Pro" panose="020B0503030403020204" pitchFamily="34" charset="0"/>
                <a:cs typeface="Calibri"/>
              </a:rPr>
              <a:t>and deployment capabilities </a:t>
            </a:r>
            <a:r>
              <a:rPr sz="1200" dirty="0">
                <a:latin typeface="Source Sans Pro" panose="020B0503030403020204" pitchFamily="34" charset="0"/>
                <a:ea typeface="Source Sans Pro" panose="020B0503030403020204" pitchFamily="34" charset="0"/>
                <a:cs typeface="Calibri"/>
              </a:rPr>
              <a:t>in </a:t>
            </a:r>
            <a:r>
              <a:rPr sz="1200" spc="-4" dirty="0">
                <a:latin typeface="Source Sans Pro" panose="020B0503030403020204" pitchFamily="34" charset="0"/>
                <a:ea typeface="Source Sans Pro" panose="020B0503030403020204" pitchFamily="34" charset="0"/>
                <a:cs typeface="Calibri"/>
              </a:rPr>
              <a:t>order </a:t>
            </a:r>
            <a:r>
              <a:rPr sz="1200" spc="-9" dirty="0">
                <a:latin typeface="Source Sans Pro" panose="020B0503030403020204" pitchFamily="34" charset="0"/>
                <a:ea typeface="Source Sans Pro" panose="020B0503030403020204" pitchFamily="34" charset="0"/>
                <a:cs typeface="Calibri"/>
              </a:rPr>
              <a:t>to </a:t>
            </a:r>
            <a:r>
              <a:rPr sz="1200" spc="-4" dirty="0">
                <a:latin typeface="Source Sans Pro" panose="020B0503030403020204" pitchFamily="34" charset="0"/>
                <a:ea typeface="Source Sans Pro" panose="020B0503030403020204" pitchFamily="34" charset="0"/>
                <a:cs typeface="Calibri"/>
              </a:rPr>
              <a:t>respond </a:t>
            </a:r>
            <a:r>
              <a:rPr sz="1200" spc="-9" dirty="0">
                <a:latin typeface="Source Sans Pro" panose="020B0503030403020204" pitchFamily="34" charset="0"/>
                <a:ea typeface="Source Sans Pro" panose="020B0503030403020204" pitchFamily="34" charset="0"/>
                <a:cs typeface="Calibri"/>
              </a:rPr>
              <a:t>to </a:t>
            </a:r>
            <a:r>
              <a:rPr sz="1200" spc="-4" dirty="0">
                <a:latin typeface="Source Sans Pro" panose="020B0503030403020204" pitchFamily="34" charset="0"/>
                <a:ea typeface="Source Sans Pro" panose="020B0503030403020204" pitchFamily="34" charset="0"/>
                <a:cs typeface="Calibri"/>
              </a:rPr>
              <a:t>emergencies and assure that communities </a:t>
            </a:r>
            <a:r>
              <a:rPr sz="1200" spc="-13" dirty="0">
                <a:latin typeface="Source Sans Pro" panose="020B0503030403020204" pitchFamily="34" charset="0"/>
                <a:ea typeface="Source Sans Pro" panose="020B0503030403020204" pitchFamily="34" charset="0"/>
                <a:cs typeface="Calibri"/>
              </a:rPr>
              <a:t>have </a:t>
            </a:r>
            <a:r>
              <a:rPr sz="1200" spc="-9" dirty="0">
                <a:latin typeface="Source Sans Pro" panose="020B0503030403020204" pitchFamily="34" charset="0"/>
                <a:ea typeface="Source Sans Pro" panose="020B0503030403020204" pitchFamily="34" charset="0"/>
                <a:cs typeface="Calibri"/>
              </a:rPr>
              <a:t>adequate protection from fire </a:t>
            </a:r>
            <a:r>
              <a:rPr sz="1200" spc="-4" dirty="0">
                <a:latin typeface="Source Sans Pro" panose="020B0503030403020204" pitchFamily="34" charset="0"/>
                <a:ea typeface="Source Sans Pro" panose="020B0503030403020204" pitchFamily="34" charset="0"/>
                <a:cs typeface="Calibri"/>
              </a:rPr>
              <a:t>and </a:t>
            </a:r>
            <a:r>
              <a:rPr sz="1200" spc="-9" dirty="0">
                <a:latin typeface="Source Sans Pro" panose="020B0503030403020204" pitchFamily="34" charset="0"/>
                <a:ea typeface="Source Sans Pro" panose="020B0503030403020204" pitchFamily="34" charset="0"/>
                <a:cs typeface="Calibri"/>
              </a:rPr>
              <a:t>fire-related hazards. </a:t>
            </a:r>
            <a:r>
              <a:rPr sz="1200" spc="-4" dirty="0">
                <a:latin typeface="Source Sans Pro" panose="020B0503030403020204" pitchFamily="34" charset="0"/>
                <a:ea typeface="Source Sans Pro" panose="020B0503030403020204" pitchFamily="34" charset="0"/>
                <a:cs typeface="Calibri"/>
              </a:rPr>
              <a:t>SAFER </a:t>
            </a:r>
            <a:r>
              <a:rPr sz="1200" spc="-9" dirty="0">
                <a:latin typeface="Source Sans Pro" panose="020B0503030403020204" pitchFamily="34" charset="0"/>
                <a:ea typeface="Source Sans Pro" panose="020B0503030403020204" pitchFamily="34" charset="0"/>
                <a:cs typeface="Calibri"/>
              </a:rPr>
              <a:t>intends to improve </a:t>
            </a:r>
            <a:r>
              <a:rPr sz="1200" dirty="0">
                <a:latin typeface="Source Sans Pro" panose="020B0503030403020204" pitchFamily="34" charset="0"/>
                <a:ea typeface="Source Sans Pro" panose="020B0503030403020204" pitchFamily="34" charset="0"/>
                <a:cs typeface="Calibri"/>
              </a:rPr>
              <a:t>or </a:t>
            </a:r>
            <a:r>
              <a:rPr sz="1200" spc="-9" dirty="0">
                <a:latin typeface="Source Sans Pro" panose="020B0503030403020204" pitchFamily="34" charset="0"/>
                <a:ea typeface="Source Sans Pro" panose="020B0503030403020204" pitchFamily="34" charset="0"/>
                <a:cs typeface="Calibri"/>
              </a:rPr>
              <a:t>restore </a:t>
            </a:r>
            <a:r>
              <a:rPr sz="1200" spc="-4" dirty="0">
                <a:latin typeface="Source Sans Pro" panose="020B0503030403020204" pitchFamily="34" charset="0"/>
                <a:ea typeface="Source Sans Pro" panose="020B0503030403020204" pitchFamily="34" charset="0"/>
                <a:cs typeface="Calibri"/>
              </a:rPr>
              <a:t>local </a:t>
            </a:r>
            <a:r>
              <a:rPr sz="1200" spc="-9" dirty="0">
                <a:latin typeface="Source Sans Pro" panose="020B0503030403020204" pitchFamily="34" charset="0"/>
                <a:ea typeface="Source Sans Pro" panose="020B0503030403020204" pitchFamily="34" charset="0"/>
                <a:cs typeface="Calibri"/>
              </a:rPr>
              <a:t>fire </a:t>
            </a:r>
            <a:r>
              <a:rPr sz="1200" spc="-4" dirty="0">
                <a:latin typeface="Source Sans Pro" panose="020B0503030403020204" pitchFamily="34" charset="0"/>
                <a:ea typeface="Source Sans Pro" panose="020B0503030403020204" pitchFamily="34" charset="0"/>
                <a:cs typeface="Calibri"/>
              </a:rPr>
              <a:t>departments’ </a:t>
            </a:r>
            <a:r>
              <a:rPr sz="1200" spc="-9" dirty="0">
                <a:latin typeface="Source Sans Pro" panose="020B0503030403020204" pitchFamily="34" charset="0"/>
                <a:ea typeface="Source Sans Pro" panose="020B0503030403020204" pitchFamily="34" charset="0"/>
                <a:cs typeface="Calibri"/>
              </a:rPr>
              <a:t>staffing </a:t>
            </a:r>
            <a:r>
              <a:rPr sz="1200" spc="-4" dirty="0">
                <a:latin typeface="Source Sans Pro" panose="020B0503030403020204" pitchFamily="34" charset="0"/>
                <a:ea typeface="Source Sans Pro" panose="020B0503030403020204" pitchFamily="34" charset="0"/>
                <a:cs typeface="Calibri"/>
              </a:rPr>
              <a:t>and deployment capabilities </a:t>
            </a:r>
            <a:r>
              <a:rPr sz="1200" spc="4" dirty="0">
                <a:latin typeface="Source Sans Pro" panose="020B0503030403020204" pitchFamily="34" charset="0"/>
                <a:ea typeface="Source Sans Pro" panose="020B0503030403020204" pitchFamily="34" charset="0"/>
                <a:cs typeface="Calibri"/>
              </a:rPr>
              <a:t>so </a:t>
            </a:r>
            <a:r>
              <a:rPr sz="1200" spc="-9" dirty="0">
                <a:latin typeface="Source Sans Pro" panose="020B0503030403020204" pitchFamily="34" charset="0"/>
                <a:ea typeface="Source Sans Pro" panose="020B0503030403020204" pitchFamily="34" charset="0"/>
                <a:cs typeface="Calibri"/>
              </a:rPr>
              <a:t>they may </a:t>
            </a:r>
            <a:r>
              <a:rPr sz="1200" spc="-4" dirty="0">
                <a:latin typeface="Source Sans Pro" panose="020B0503030403020204" pitchFamily="34" charset="0"/>
                <a:ea typeface="Source Sans Pro" panose="020B0503030403020204" pitchFamily="34" charset="0"/>
                <a:cs typeface="Calibri"/>
              </a:rPr>
              <a:t>more </a:t>
            </a:r>
            <a:r>
              <a:rPr sz="1200" spc="-9" dirty="0">
                <a:latin typeface="Source Sans Pro" panose="020B0503030403020204" pitchFamily="34" charset="0"/>
                <a:ea typeface="Source Sans Pro" panose="020B0503030403020204" pitchFamily="34" charset="0"/>
                <a:cs typeface="Calibri"/>
              </a:rPr>
              <a:t>effectively </a:t>
            </a:r>
            <a:r>
              <a:rPr sz="1200" spc="-4" dirty="0">
                <a:latin typeface="Source Sans Pro" panose="020B0503030403020204" pitchFamily="34" charset="0"/>
                <a:ea typeface="Source Sans Pro" panose="020B0503030403020204" pitchFamily="34" charset="0"/>
                <a:cs typeface="Calibri"/>
              </a:rPr>
              <a:t>and safely respond to emergencies. With enhanced </a:t>
            </a:r>
            <a:r>
              <a:rPr sz="1200" dirty="0">
                <a:latin typeface="Source Sans Pro" panose="020B0503030403020204" pitchFamily="34" charset="0"/>
                <a:ea typeface="Source Sans Pro" panose="020B0503030403020204" pitchFamily="34" charset="0"/>
                <a:cs typeface="Calibri"/>
              </a:rPr>
              <a:t>or </a:t>
            </a:r>
            <a:r>
              <a:rPr sz="1200" spc="-9" dirty="0">
                <a:latin typeface="Source Sans Pro" panose="020B0503030403020204" pitchFamily="34" charset="0"/>
                <a:ea typeface="Source Sans Pro" panose="020B0503030403020204" pitchFamily="34" charset="0"/>
                <a:cs typeface="Calibri"/>
              </a:rPr>
              <a:t>restored staffing </a:t>
            </a:r>
            <a:r>
              <a:rPr sz="1200" spc="-4" dirty="0">
                <a:latin typeface="Source Sans Pro" panose="020B0503030403020204" pitchFamily="34" charset="0"/>
                <a:ea typeface="Source Sans Pro" panose="020B0503030403020204" pitchFamily="34" charset="0"/>
                <a:cs typeface="Calibri"/>
              </a:rPr>
              <a:t>levels, </a:t>
            </a:r>
            <a:r>
              <a:rPr sz="1200" spc="-9" dirty="0">
                <a:latin typeface="Source Sans Pro" panose="020B0503030403020204" pitchFamily="34" charset="0"/>
                <a:ea typeface="Source Sans Pro" panose="020B0503030403020204" pitchFamily="34" charset="0"/>
                <a:cs typeface="Calibri"/>
              </a:rPr>
              <a:t>recipients </a:t>
            </a:r>
            <a:r>
              <a:rPr sz="1200" spc="-4" dirty="0">
                <a:latin typeface="Source Sans Pro" panose="020B0503030403020204" pitchFamily="34" charset="0"/>
                <a:ea typeface="Source Sans Pro" panose="020B0503030403020204" pitchFamily="34" charset="0"/>
                <a:cs typeface="Calibri"/>
              </a:rPr>
              <a:t>should experience </a:t>
            </a:r>
            <a:r>
              <a:rPr sz="1200" dirty="0">
                <a:latin typeface="Source Sans Pro" panose="020B0503030403020204" pitchFamily="34" charset="0"/>
                <a:ea typeface="Source Sans Pro" panose="020B0503030403020204" pitchFamily="34" charset="0"/>
                <a:cs typeface="Calibri"/>
              </a:rPr>
              <a:t>a </a:t>
            </a:r>
            <a:r>
              <a:rPr sz="1200" spc="-4" dirty="0">
                <a:latin typeface="Source Sans Pro" panose="020B0503030403020204" pitchFamily="34" charset="0"/>
                <a:ea typeface="Source Sans Pro" panose="020B0503030403020204" pitchFamily="34" charset="0"/>
                <a:cs typeface="Calibri"/>
              </a:rPr>
              <a:t>reduction </a:t>
            </a:r>
            <a:r>
              <a:rPr sz="1200" dirty="0">
                <a:latin typeface="Source Sans Pro" panose="020B0503030403020204" pitchFamily="34" charset="0"/>
                <a:ea typeface="Source Sans Pro" panose="020B0503030403020204" pitchFamily="34" charset="0"/>
                <a:cs typeface="Calibri"/>
              </a:rPr>
              <a:t>in </a:t>
            </a:r>
            <a:r>
              <a:rPr sz="1200" spc="-4" dirty="0">
                <a:latin typeface="Source Sans Pro" panose="020B0503030403020204" pitchFamily="34" charset="0"/>
                <a:ea typeface="Source Sans Pro" panose="020B0503030403020204" pitchFamily="34" charset="0"/>
                <a:cs typeface="Calibri"/>
              </a:rPr>
              <a:t>response times and </a:t>
            </a:r>
            <a:r>
              <a:rPr sz="1200" dirty="0">
                <a:latin typeface="Source Sans Pro" panose="020B0503030403020204" pitchFamily="34" charset="0"/>
                <a:ea typeface="Source Sans Pro" panose="020B0503030403020204" pitchFamily="34" charset="0"/>
                <a:cs typeface="Calibri"/>
              </a:rPr>
              <a:t>an </a:t>
            </a:r>
            <a:r>
              <a:rPr sz="1200" spc="-4" dirty="0">
                <a:latin typeface="Source Sans Pro" panose="020B0503030403020204" pitchFamily="34" charset="0"/>
                <a:ea typeface="Source Sans Pro" panose="020B0503030403020204" pitchFamily="34" charset="0"/>
                <a:cs typeface="Calibri"/>
              </a:rPr>
              <a:t>increase </a:t>
            </a:r>
            <a:r>
              <a:rPr sz="1200" dirty="0">
                <a:latin typeface="Source Sans Pro" panose="020B0503030403020204" pitchFamily="34" charset="0"/>
                <a:ea typeface="Source Sans Pro" panose="020B0503030403020204" pitchFamily="34" charset="0"/>
                <a:cs typeface="Calibri"/>
              </a:rPr>
              <a:t>in </a:t>
            </a:r>
            <a:r>
              <a:rPr sz="1200" spc="-4" dirty="0">
                <a:latin typeface="Source Sans Pro" panose="020B0503030403020204" pitchFamily="34" charset="0"/>
                <a:ea typeface="Source Sans Pro" panose="020B0503030403020204" pitchFamily="34" charset="0"/>
                <a:cs typeface="Calibri"/>
              </a:rPr>
              <a:t>the number </a:t>
            </a:r>
            <a:r>
              <a:rPr sz="1200" dirty="0">
                <a:latin typeface="Source Sans Pro" panose="020B0503030403020204" pitchFamily="34" charset="0"/>
                <a:ea typeface="Source Sans Pro" panose="020B0503030403020204" pitchFamily="34" charset="0"/>
                <a:cs typeface="Calibri"/>
              </a:rPr>
              <a:t>of </a:t>
            </a:r>
            <a:r>
              <a:rPr sz="1200" spc="-9" dirty="0">
                <a:latin typeface="Source Sans Pro" panose="020B0503030403020204" pitchFamily="34" charset="0"/>
                <a:ea typeface="Source Sans Pro" panose="020B0503030403020204" pitchFamily="34" charset="0"/>
                <a:cs typeface="Calibri"/>
              </a:rPr>
              <a:t>trained personnel</a:t>
            </a:r>
            <a:r>
              <a:rPr sz="1200" spc="49" dirty="0">
                <a:latin typeface="Source Sans Pro" panose="020B0503030403020204" pitchFamily="34" charset="0"/>
                <a:ea typeface="Source Sans Pro" panose="020B0503030403020204" pitchFamily="34" charset="0"/>
                <a:cs typeface="Calibri"/>
              </a:rPr>
              <a:t> </a:t>
            </a:r>
            <a:r>
              <a:rPr sz="1200" dirty="0">
                <a:latin typeface="Source Sans Pro" panose="020B0503030403020204" pitchFamily="34" charset="0"/>
                <a:ea typeface="Source Sans Pro" panose="020B0503030403020204" pitchFamily="34" charset="0"/>
                <a:cs typeface="Calibri"/>
              </a:rPr>
              <a:t>assembled </a:t>
            </a:r>
            <a:r>
              <a:rPr sz="1200" spc="-9" dirty="0">
                <a:latin typeface="Source Sans Pro" panose="020B0503030403020204" pitchFamily="34" charset="0"/>
                <a:ea typeface="Source Sans Pro" panose="020B0503030403020204" pitchFamily="34" charset="0"/>
                <a:cs typeface="Calibri"/>
              </a:rPr>
              <a:t>at the </a:t>
            </a:r>
            <a:r>
              <a:rPr sz="1200" spc="-4" dirty="0">
                <a:latin typeface="Source Sans Pro" panose="020B0503030403020204" pitchFamily="34" charset="0"/>
                <a:ea typeface="Source Sans Pro" panose="020B0503030403020204" pitchFamily="34" charset="0"/>
                <a:cs typeface="Calibri"/>
              </a:rPr>
              <a:t>incident </a:t>
            </a:r>
            <a:r>
              <a:rPr sz="1200" dirty="0">
                <a:latin typeface="Source Sans Pro" panose="020B0503030403020204" pitchFamily="34" charset="0"/>
                <a:ea typeface="Source Sans Pro" panose="020B0503030403020204" pitchFamily="34" charset="0"/>
                <a:cs typeface="Calibri"/>
              </a:rPr>
              <a:t>scene.</a:t>
            </a:r>
          </a:p>
        </p:txBody>
      </p:sp>
      <p:sp>
        <p:nvSpPr>
          <p:cNvPr id="21" name="object 21"/>
          <p:cNvSpPr txBox="1"/>
          <p:nvPr/>
        </p:nvSpPr>
        <p:spPr>
          <a:xfrm>
            <a:off x="3727305" y="3841903"/>
            <a:ext cx="5533653" cy="195981"/>
          </a:xfrm>
          <a:prstGeom prst="rect">
            <a:avLst/>
          </a:prstGeom>
        </p:spPr>
        <p:txBody>
          <a:bodyPr vert="horz" wrap="square" lIns="0" tIns="11206" rIns="0" bIns="0" rtlCol="0">
            <a:spAutoFit/>
          </a:bodyPr>
          <a:lstStyle/>
          <a:p>
            <a:pPr marL="11206">
              <a:spcBef>
                <a:spcPts val="88"/>
              </a:spcBef>
            </a:pPr>
            <a:r>
              <a:rPr sz="1200" i="1" spc="-4" dirty="0">
                <a:latin typeface="Source Sans Pro" panose="020B0503030403020204" pitchFamily="34" charset="0"/>
                <a:ea typeface="Source Sans Pro" panose="020B0503030403020204" pitchFamily="34" charset="0"/>
                <a:cs typeface="Calibri"/>
              </a:rPr>
              <a:t>Hiring of Firefighters, Recruitment and </a:t>
            </a:r>
            <a:r>
              <a:rPr sz="1200" i="1" spc="-9" dirty="0">
                <a:latin typeface="Source Sans Pro" panose="020B0503030403020204" pitchFamily="34" charset="0"/>
                <a:ea typeface="Source Sans Pro" panose="020B0503030403020204" pitchFamily="34" charset="0"/>
                <a:cs typeface="Calibri"/>
              </a:rPr>
              <a:t>Retention </a:t>
            </a:r>
            <a:r>
              <a:rPr sz="1200" i="1" spc="-4" dirty="0">
                <a:latin typeface="Source Sans Pro" panose="020B0503030403020204" pitchFamily="34" charset="0"/>
                <a:ea typeface="Source Sans Pro" panose="020B0503030403020204" pitchFamily="34" charset="0"/>
                <a:cs typeface="Calibri"/>
              </a:rPr>
              <a:t>of </a:t>
            </a:r>
            <a:r>
              <a:rPr sz="1200" i="1" spc="-13" dirty="0">
                <a:latin typeface="Source Sans Pro" panose="020B0503030403020204" pitchFamily="34" charset="0"/>
                <a:ea typeface="Source Sans Pro" panose="020B0503030403020204" pitchFamily="34" charset="0"/>
                <a:cs typeface="Calibri"/>
              </a:rPr>
              <a:t>Volunteer</a:t>
            </a:r>
            <a:r>
              <a:rPr sz="1200" i="1" spc="168" dirty="0">
                <a:latin typeface="Source Sans Pro" panose="020B0503030403020204" pitchFamily="34" charset="0"/>
                <a:ea typeface="Source Sans Pro" panose="020B0503030403020204" pitchFamily="34" charset="0"/>
                <a:cs typeface="Calibri"/>
              </a:rPr>
              <a:t> </a:t>
            </a:r>
            <a:r>
              <a:rPr sz="1200" i="1" spc="-4" dirty="0">
                <a:latin typeface="Source Sans Pro" panose="020B0503030403020204" pitchFamily="34" charset="0"/>
                <a:ea typeface="Source Sans Pro" panose="020B0503030403020204" pitchFamily="34" charset="0"/>
                <a:cs typeface="Calibri"/>
              </a:rPr>
              <a:t>Firefighters</a:t>
            </a:r>
            <a:endParaRPr sz="1200" dirty="0">
              <a:latin typeface="Source Sans Pro" panose="020B0503030403020204" pitchFamily="34" charset="0"/>
              <a:ea typeface="Source Sans Pro" panose="020B0503030403020204" pitchFamily="34" charset="0"/>
              <a:cs typeface="Calibri"/>
            </a:endParaRPr>
          </a:p>
        </p:txBody>
      </p:sp>
      <p:sp>
        <p:nvSpPr>
          <p:cNvPr id="22" name="object 22"/>
          <p:cNvSpPr txBox="1"/>
          <p:nvPr/>
        </p:nvSpPr>
        <p:spPr>
          <a:xfrm>
            <a:off x="3737981" y="4553848"/>
            <a:ext cx="6883149" cy="376694"/>
          </a:xfrm>
          <a:prstGeom prst="rect">
            <a:avLst/>
          </a:prstGeom>
        </p:spPr>
        <p:txBody>
          <a:bodyPr vert="horz" wrap="square" lIns="0" tIns="10085" rIns="0" bIns="0" rtlCol="0">
            <a:spAutoFit/>
          </a:bodyPr>
          <a:lstStyle/>
          <a:p>
            <a:pPr marL="11206" marR="4483">
              <a:lnSpc>
                <a:spcPct val="100899"/>
              </a:lnSpc>
              <a:spcBef>
                <a:spcPts val="79"/>
              </a:spcBef>
            </a:pPr>
            <a:r>
              <a:rPr sz="1200" spc="-4" dirty="0">
                <a:latin typeface="Source Sans Pro" panose="020B0503030403020204" pitchFamily="34" charset="0"/>
                <a:ea typeface="Source Sans Pro" panose="020B0503030403020204" pitchFamily="34" charset="0"/>
                <a:cs typeface="Calibri"/>
              </a:rPr>
              <a:t>Enhance </a:t>
            </a:r>
            <a:r>
              <a:rPr sz="1200" spc="-9" dirty="0">
                <a:latin typeface="Source Sans Pro" panose="020B0503030403020204" pitchFamily="34" charset="0"/>
                <a:ea typeface="Source Sans Pro" panose="020B0503030403020204" pitchFamily="34" charset="0"/>
                <a:cs typeface="Calibri"/>
              </a:rPr>
              <a:t>the safety </a:t>
            </a:r>
            <a:r>
              <a:rPr sz="1200" dirty="0">
                <a:latin typeface="Source Sans Pro" panose="020B0503030403020204" pitchFamily="34" charset="0"/>
                <a:ea typeface="Source Sans Pro" panose="020B0503030403020204" pitchFamily="34" charset="0"/>
                <a:cs typeface="Calibri"/>
              </a:rPr>
              <a:t>of </a:t>
            </a:r>
            <a:r>
              <a:rPr sz="1200" spc="-4" dirty="0">
                <a:latin typeface="Source Sans Pro" panose="020B0503030403020204" pitchFamily="34" charset="0"/>
                <a:ea typeface="Source Sans Pro" panose="020B0503030403020204" pitchFamily="34" charset="0"/>
                <a:cs typeface="Calibri"/>
              </a:rPr>
              <a:t>the public and </a:t>
            </a:r>
            <a:r>
              <a:rPr sz="1200" spc="-9" dirty="0">
                <a:latin typeface="Source Sans Pro" panose="020B0503030403020204" pitchFamily="34" charset="0"/>
                <a:ea typeface="Source Sans Pro" panose="020B0503030403020204" pitchFamily="34" charset="0"/>
                <a:cs typeface="Calibri"/>
              </a:rPr>
              <a:t>firefighters </a:t>
            </a:r>
            <a:r>
              <a:rPr sz="1200" spc="-4" dirty="0">
                <a:latin typeface="Source Sans Pro" panose="020B0503030403020204" pitchFamily="34" charset="0"/>
                <a:ea typeface="Source Sans Pro" panose="020B0503030403020204" pitchFamily="34" charset="0"/>
                <a:cs typeface="Calibri"/>
              </a:rPr>
              <a:t>with respect </a:t>
            </a:r>
            <a:r>
              <a:rPr sz="1200" spc="-9" dirty="0">
                <a:latin typeface="Source Sans Pro" panose="020B0503030403020204" pitchFamily="34" charset="0"/>
                <a:ea typeface="Source Sans Pro" panose="020B0503030403020204" pitchFamily="34" charset="0"/>
                <a:cs typeface="Calibri"/>
              </a:rPr>
              <a:t>to </a:t>
            </a:r>
            <a:r>
              <a:rPr sz="1200" spc="-4" dirty="0">
                <a:latin typeface="Source Sans Pro" panose="020B0503030403020204" pitchFamily="34" charset="0"/>
                <a:ea typeface="Source Sans Pro" panose="020B0503030403020204" pitchFamily="34" charset="0"/>
                <a:cs typeface="Calibri"/>
              </a:rPr>
              <a:t>fire and </a:t>
            </a:r>
            <a:r>
              <a:rPr sz="1200" spc="-9" dirty="0">
                <a:latin typeface="Source Sans Pro" panose="020B0503030403020204" pitchFamily="34" charset="0"/>
                <a:ea typeface="Source Sans Pro" panose="020B0503030403020204" pitchFamily="34" charset="0"/>
                <a:cs typeface="Calibri"/>
              </a:rPr>
              <a:t>fire-related hazards </a:t>
            </a:r>
            <a:r>
              <a:rPr sz="1200" spc="-4" dirty="0">
                <a:latin typeface="Source Sans Pro" panose="020B0503030403020204" pitchFamily="34" charset="0"/>
                <a:ea typeface="Source Sans Pro" panose="020B0503030403020204" pitchFamily="34" charset="0"/>
                <a:cs typeface="Calibri"/>
              </a:rPr>
              <a:t>by assisting fire </a:t>
            </a:r>
            <a:r>
              <a:rPr sz="1200" spc="-9" dirty="0">
                <a:latin typeface="Source Sans Pro" panose="020B0503030403020204" pitchFamily="34" charset="0"/>
                <a:ea typeface="Source Sans Pro" panose="020B0503030403020204" pitchFamily="34" charset="0"/>
                <a:cs typeface="Calibri"/>
              </a:rPr>
              <a:t>prevention programs </a:t>
            </a:r>
            <a:r>
              <a:rPr sz="1200" spc="-4" dirty="0">
                <a:latin typeface="Source Sans Pro" panose="020B0503030403020204" pitchFamily="34" charset="0"/>
                <a:ea typeface="Source Sans Pro" panose="020B0503030403020204" pitchFamily="34" charset="0"/>
                <a:cs typeface="Calibri"/>
              </a:rPr>
              <a:t>and supporting </a:t>
            </a:r>
            <a:r>
              <a:rPr sz="1200" spc="-9" dirty="0">
                <a:latin typeface="Source Sans Pro" panose="020B0503030403020204" pitchFamily="34" charset="0"/>
                <a:ea typeface="Source Sans Pro" panose="020B0503030403020204" pitchFamily="34" charset="0"/>
                <a:cs typeface="Calibri"/>
              </a:rPr>
              <a:t>firefighter </a:t>
            </a:r>
            <a:r>
              <a:rPr sz="1200" spc="-4" dirty="0">
                <a:latin typeface="Source Sans Pro" panose="020B0503030403020204" pitchFamily="34" charset="0"/>
                <a:ea typeface="Source Sans Pro" panose="020B0503030403020204" pitchFamily="34" charset="0"/>
                <a:cs typeface="Calibri"/>
              </a:rPr>
              <a:t>health and </a:t>
            </a:r>
            <a:r>
              <a:rPr sz="1200" spc="-9" dirty="0">
                <a:latin typeface="Source Sans Pro" panose="020B0503030403020204" pitchFamily="34" charset="0"/>
                <a:ea typeface="Source Sans Pro" panose="020B0503030403020204" pitchFamily="34" charset="0"/>
                <a:cs typeface="Calibri"/>
              </a:rPr>
              <a:t>safety</a:t>
            </a:r>
            <a:r>
              <a:rPr sz="1200" spc="49" dirty="0">
                <a:latin typeface="Source Sans Pro" panose="020B0503030403020204" pitchFamily="34" charset="0"/>
                <a:ea typeface="Source Sans Pro" panose="020B0503030403020204" pitchFamily="34" charset="0"/>
                <a:cs typeface="Calibri"/>
              </a:rPr>
              <a:t> </a:t>
            </a:r>
            <a:r>
              <a:rPr sz="1200" spc="-4" dirty="0">
                <a:latin typeface="Source Sans Pro" panose="020B0503030403020204" pitchFamily="34" charset="0"/>
                <a:ea typeface="Source Sans Pro" panose="020B0503030403020204" pitchFamily="34" charset="0"/>
                <a:cs typeface="Calibri"/>
              </a:rPr>
              <a:t>research and development.</a:t>
            </a:r>
            <a:endParaRPr sz="1200" dirty="0">
              <a:latin typeface="Source Sans Pro" panose="020B0503030403020204" pitchFamily="34" charset="0"/>
              <a:ea typeface="Source Sans Pro" panose="020B0503030403020204" pitchFamily="34" charset="0"/>
              <a:cs typeface="Calibri"/>
            </a:endParaRPr>
          </a:p>
        </p:txBody>
      </p:sp>
      <p:sp>
        <p:nvSpPr>
          <p:cNvPr id="23" name="Slide Number Placeholder 22">
            <a:extLst>
              <a:ext uri="{FF2B5EF4-FFF2-40B4-BE49-F238E27FC236}">
                <a16:creationId xmlns:a16="http://schemas.microsoft.com/office/drawing/2014/main" id="{82E870B2-37A2-7705-D198-5E19146CF821}"/>
              </a:ext>
            </a:extLst>
          </p:cNvPr>
          <p:cNvSpPr>
            <a:spLocks noGrp="1"/>
          </p:cNvSpPr>
          <p:nvPr>
            <p:ph type="sldNum" sz="quarter" idx="12"/>
          </p:nvPr>
        </p:nvSpPr>
        <p:spPr/>
        <p:txBody>
          <a:bodyPr/>
          <a:lstStyle/>
          <a:p>
            <a:fld id="{8FCC257D-A786-9244-9E17-CE618C8B9275}" type="slidenum">
              <a:rPr lang="en-US" smtClean="0">
                <a:latin typeface="Source Sans Pro" panose="020B0503030403020204" pitchFamily="34" charset="0"/>
                <a:ea typeface="Source Sans Pro" panose="020B0503030403020204" pitchFamily="34" charset="0"/>
              </a:rPr>
              <a:pPr/>
              <a:t>23</a:t>
            </a:fld>
            <a:endParaRPr lang="en-US"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lstStyle/>
          <a:p>
            <a:r>
              <a:rPr lang="en-US" dirty="0"/>
              <a:t>Disaster Recovery</a:t>
            </a:r>
          </a:p>
        </p:txBody>
      </p:sp>
      <p:sp>
        <p:nvSpPr>
          <p:cNvPr id="17" name="Rectangle 16">
            <a:extLst>
              <a:ext uri="{FF2B5EF4-FFF2-40B4-BE49-F238E27FC236}">
                <a16:creationId xmlns:a16="http://schemas.microsoft.com/office/drawing/2014/main" id="{18390E6A-6EA4-44C0-802F-23CD3C19B07A}"/>
              </a:ext>
            </a:extLst>
          </p:cNvPr>
          <p:cNvSpPr/>
          <p:nvPr/>
        </p:nvSpPr>
        <p:spPr>
          <a:xfrm>
            <a:off x="642394" y="1575744"/>
            <a:ext cx="10619833" cy="3952364"/>
          </a:xfrm>
          <a:prstGeom prst="rect">
            <a:avLst/>
          </a:prstGeom>
        </p:spPr>
        <p:txBody>
          <a:bodyPr wrap="square">
            <a:spAutoFit/>
          </a:bodyPr>
          <a:lstStyle/>
          <a:p>
            <a:pPr>
              <a:spcBef>
                <a:spcPts val="1296"/>
              </a:spcBef>
              <a:spcAft>
                <a:spcPts val="0"/>
              </a:spcAft>
            </a:pPr>
            <a:r>
              <a:rPr lang="en-US" sz="2000" b="1" dirty="0">
                <a:solidFill>
                  <a:srgbClr val="003366"/>
                </a:solidFill>
                <a:latin typeface="Source Sans Pro" panose="020B0503030403020204" pitchFamily="34" charset="0"/>
                <a:ea typeface="Source Sans Pro" panose="020B0503030403020204" pitchFamily="34" charset="0"/>
              </a:rPr>
              <a:t>Individual Assistance</a:t>
            </a:r>
          </a:p>
          <a:p>
            <a:pPr marL="400050" indent="-457200">
              <a:spcBef>
                <a:spcPts val="1296"/>
              </a:spcBef>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The </a:t>
            </a:r>
            <a:r>
              <a:rPr lang="en-US" sz="1600" b="0" i="0" dirty="0">
                <a:solidFill>
                  <a:srgbClr val="1B1B1B"/>
                </a:solidFill>
                <a:effectLst/>
                <a:latin typeface="Source Sans Pro" panose="020B0503030403020204" pitchFamily="34" charset="0"/>
                <a:ea typeface="Source Sans Pro" panose="020B0503030403020204" pitchFamily="34" charset="0"/>
              </a:rPr>
              <a:t>Individuals and Households Program (IHP) provides financial and direct services to eligible individuals and households affected by a disaster, who have uninsured or under-insured necessary expenses and serious needs. IHP assistance is not a substitute for insurance and cannot compensate for all losses caused by a disaster. FEMA has recently implemented transformational changes to the program to make it more accessible. Learn more at ou</a:t>
            </a:r>
            <a:r>
              <a:rPr lang="en-US" sz="1600" dirty="0">
                <a:solidFill>
                  <a:srgbClr val="1B1B1B"/>
                </a:solidFill>
                <a:latin typeface="Source Sans Pro" panose="020B0503030403020204" pitchFamily="34" charset="0"/>
                <a:ea typeface="Source Sans Pro" panose="020B0503030403020204" pitchFamily="34" charset="0"/>
              </a:rPr>
              <a:t>r website:</a:t>
            </a:r>
            <a:r>
              <a:rPr lang="en-US" sz="1600" b="0" i="0" dirty="0">
                <a:solidFill>
                  <a:srgbClr val="1B1B1B"/>
                </a:solidFill>
                <a:effectLst/>
                <a:latin typeface="Source Sans Pro" panose="020B0503030403020204" pitchFamily="34" charset="0"/>
                <a:ea typeface="Source Sans Pro" panose="020B0503030403020204" pitchFamily="34" charset="0"/>
              </a:rPr>
              <a:t> </a:t>
            </a:r>
            <a:r>
              <a:rPr lang="en-US" sz="1600" dirty="0">
                <a:latin typeface="Source Sans Pro" panose="020B0503030403020204" pitchFamily="34" charset="0"/>
                <a:ea typeface="Source Sans Pro" panose="020B0503030403020204" pitchFamily="34" charset="0"/>
                <a:hlinkClick r:id="rId3"/>
              </a:rPr>
              <a:t>https://www.fema.gov/assistance/individual</a:t>
            </a:r>
            <a:r>
              <a:rPr lang="en-US" sz="1600" dirty="0">
                <a:latin typeface="Source Sans Pro" panose="020B0503030403020204" pitchFamily="34" charset="0"/>
                <a:ea typeface="Source Sans Pro" panose="020B0503030403020204" pitchFamily="34" charset="0"/>
              </a:rPr>
              <a:t> </a:t>
            </a:r>
          </a:p>
          <a:p>
            <a:pPr>
              <a:spcBef>
                <a:spcPts val="1584"/>
              </a:spcBef>
              <a:spcAft>
                <a:spcPts val="0"/>
              </a:spcAft>
            </a:pPr>
            <a:r>
              <a:rPr lang="en-US" sz="2000" b="1" dirty="0">
                <a:solidFill>
                  <a:srgbClr val="003366"/>
                </a:solidFill>
                <a:latin typeface="Source Sans Pro" panose="020B0503030403020204" pitchFamily="34" charset="0"/>
                <a:ea typeface="Source Sans Pro" panose="020B0503030403020204" pitchFamily="34" charset="0"/>
              </a:rPr>
              <a:t>Public Assistance</a:t>
            </a:r>
          </a:p>
          <a:p>
            <a:pPr marL="285750" indent="-285750">
              <a:spcBef>
                <a:spcPts val="1584"/>
              </a:spcBef>
              <a:spcAft>
                <a:spcPts val="0"/>
              </a:spcAft>
              <a:buFont typeface="Arial" panose="020B0604020202020204" pitchFamily="34" charset="0"/>
              <a:buChar char="•"/>
            </a:pPr>
            <a:r>
              <a:rPr lang="en-US" sz="1600" b="1" dirty="0">
                <a:latin typeface="Source Sans Pro" panose="020B0503030403020204" pitchFamily="34" charset="0"/>
                <a:ea typeface="Source Sans Pro" panose="020B0503030403020204" pitchFamily="34" charset="0"/>
              </a:rPr>
              <a:t>	</a:t>
            </a:r>
            <a:r>
              <a:rPr lang="en-US" sz="1600" b="0" i="0" dirty="0">
                <a:solidFill>
                  <a:srgbClr val="1B1B1B"/>
                </a:solidFill>
                <a:effectLst/>
                <a:latin typeface="Source Sans Pro" panose="020B0503030403020204" pitchFamily="34" charset="0"/>
                <a:ea typeface="Source Sans Pro" panose="020B0503030403020204" pitchFamily="34" charset="0"/>
              </a:rPr>
              <a:t>FEMA’s Public Assistance Program provides supplemental grants to state, tribal, territorial, and local governments, 	and certain types of private non-profits so communities can quickly respond to and recover from major disasters or 	emergencies. </a:t>
            </a:r>
            <a:r>
              <a:rPr lang="en-US" sz="1600" dirty="0">
                <a:latin typeface="Source Sans Pro" panose="020B0503030403020204" pitchFamily="34" charset="0"/>
                <a:ea typeface="Source Sans Pro" panose="020B0503030403020204" pitchFamily="34" charset="0"/>
                <a:hlinkClick r:id="rId4"/>
              </a:rPr>
              <a:t>https://www.fema.gov/assistance/public</a:t>
            </a:r>
            <a:r>
              <a:rPr lang="en-US" sz="1600" dirty="0">
                <a:latin typeface="Source Sans Pro" panose="020B0503030403020204" pitchFamily="34" charset="0"/>
                <a:ea typeface="Source Sans Pro" panose="020B0503030403020204" pitchFamily="34" charset="0"/>
              </a:rPr>
              <a:t> </a:t>
            </a:r>
          </a:p>
          <a:p>
            <a:pPr>
              <a:spcBef>
                <a:spcPts val="1584"/>
              </a:spcBef>
              <a:spcAft>
                <a:spcPts val="0"/>
              </a:spcAft>
            </a:pPr>
            <a:r>
              <a:rPr lang="en-US" sz="1600" dirty="0">
                <a:latin typeface="Source Sans Pro" panose="020B0503030403020204" pitchFamily="34" charset="0"/>
                <a:ea typeface="Source Sans Pro" panose="020B0503030403020204" pitchFamily="34" charset="0"/>
              </a:rPr>
              <a:t>Assistance under both of these programs is only available following a presidential declaration. More information is available at </a:t>
            </a:r>
            <a:r>
              <a:rPr lang="en-US" sz="1600" dirty="0">
                <a:latin typeface="Source Sans Pro" panose="020B0503030403020204" pitchFamily="34" charset="0"/>
                <a:ea typeface="Source Sans Pro" panose="020B0503030403020204" pitchFamily="34" charset="0"/>
                <a:hlinkClick r:id="rId5"/>
              </a:rPr>
              <a:t>https://www.fema.gov/disaster/how-declared</a:t>
            </a:r>
            <a:r>
              <a:rPr lang="en-US" sz="1600" dirty="0">
                <a:latin typeface="Source Sans Pro" panose="020B0503030403020204" pitchFamily="34" charset="0"/>
                <a:ea typeface="Source Sans Pro" panose="020B0503030403020204" pitchFamily="34" charset="0"/>
              </a:rPr>
              <a:t> </a:t>
            </a:r>
          </a:p>
        </p:txBody>
      </p:sp>
      <p:sp>
        <p:nvSpPr>
          <p:cNvPr id="23" name="Slide Number Placeholder 22">
            <a:extLst>
              <a:ext uri="{FF2B5EF4-FFF2-40B4-BE49-F238E27FC236}">
                <a16:creationId xmlns:a16="http://schemas.microsoft.com/office/drawing/2014/main" id="{498F757D-CDBD-48F7-90DC-DA6B25847258}"/>
              </a:ext>
            </a:extLst>
          </p:cNvPr>
          <p:cNvSpPr>
            <a:spLocks noGrp="1"/>
          </p:cNvSpPr>
          <p:nvPr>
            <p:ph type="sldNum" sz="quarter" idx="13"/>
          </p:nvPr>
        </p:nvSpPr>
        <p:spPr/>
        <p:txBody>
          <a:bodyPr/>
          <a:lstStyle/>
          <a:p>
            <a:fld id="{8FCC257D-A786-9244-9E17-CE618C8B9275}" type="slidenum">
              <a:rPr lang="en-US" smtClean="0"/>
              <a:pPr/>
              <a:t>24</a:t>
            </a:fld>
            <a:endParaRPr lang="en-US" dirty="0"/>
          </a:p>
        </p:txBody>
      </p:sp>
    </p:spTree>
    <p:extLst>
      <p:ext uri="{BB962C8B-B14F-4D97-AF65-F5344CB8AC3E}">
        <p14:creationId xmlns:p14="http://schemas.microsoft.com/office/powerpoint/2010/main" val="2576852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1F6397-C02E-CDB8-96BD-B1C4510ABA5B}"/>
              </a:ext>
            </a:extLst>
          </p:cNvPr>
          <p:cNvSpPr>
            <a:spLocks noGrp="1"/>
          </p:cNvSpPr>
          <p:nvPr>
            <p:ph sz="half" idx="2"/>
          </p:nvPr>
        </p:nvSpPr>
        <p:spPr/>
        <p:txBody>
          <a:bodyPr>
            <a:normAutofit fontScale="85000" lnSpcReduction="10000"/>
          </a:bodyPr>
          <a:lstStyle/>
          <a:p>
            <a:r>
              <a:rPr lang="en-US" dirty="0"/>
              <a:t>Carefully read the Notice of Funding Opportunity (NOFO) each year</a:t>
            </a:r>
          </a:p>
          <a:p>
            <a:r>
              <a:rPr lang="en-US" dirty="0"/>
              <a:t>Participate in webinars, learning sessions, “office hours,” etc.</a:t>
            </a:r>
          </a:p>
          <a:p>
            <a:r>
              <a:rPr lang="en-US" dirty="0"/>
              <a:t>Ask questions if you aren’t sure!</a:t>
            </a:r>
          </a:p>
          <a:p>
            <a:r>
              <a:rPr lang="en-US" dirty="0"/>
              <a:t>Talk to successful applicants about their experience (learn from others)</a:t>
            </a:r>
          </a:p>
          <a:p>
            <a:r>
              <a:rPr lang="en-US" dirty="0"/>
              <a:t>Register an account in FEMA’s Grants System</a:t>
            </a:r>
          </a:p>
          <a:p>
            <a:r>
              <a:rPr lang="en-US" dirty="0"/>
              <a:t>Stay in touch with </a:t>
            </a:r>
            <a:r>
              <a:rPr lang="en-US"/>
              <a:t>us!</a:t>
            </a:r>
            <a:endParaRPr lang="en-US" dirty="0"/>
          </a:p>
          <a:p>
            <a:endParaRPr lang="en-US" dirty="0"/>
          </a:p>
        </p:txBody>
      </p:sp>
      <p:sp>
        <p:nvSpPr>
          <p:cNvPr id="3" name="Text Placeholder 2">
            <a:extLst>
              <a:ext uri="{FF2B5EF4-FFF2-40B4-BE49-F238E27FC236}">
                <a16:creationId xmlns:a16="http://schemas.microsoft.com/office/drawing/2014/main" id="{F2405209-4ACC-F0BD-A229-33D2797E2A94}"/>
              </a:ext>
            </a:extLst>
          </p:cNvPr>
          <p:cNvSpPr>
            <a:spLocks noGrp="1"/>
          </p:cNvSpPr>
          <p:nvPr>
            <p:ph type="body" sz="quarter" idx="3"/>
          </p:nvPr>
        </p:nvSpPr>
        <p:spPr/>
        <p:txBody>
          <a:bodyPr/>
          <a:lstStyle/>
          <a:p>
            <a:r>
              <a:rPr lang="en-US" dirty="0"/>
              <a:t>THINGS TO NOT DO!</a:t>
            </a:r>
          </a:p>
        </p:txBody>
      </p:sp>
      <p:sp>
        <p:nvSpPr>
          <p:cNvPr id="4" name="Content Placeholder 3">
            <a:extLst>
              <a:ext uri="{FF2B5EF4-FFF2-40B4-BE49-F238E27FC236}">
                <a16:creationId xmlns:a16="http://schemas.microsoft.com/office/drawing/2014/main" id="{EB4121B6-860B-0418-99B0-4A013C469AC2}"/>
              </a:ext>
            </a:extLst>
          </p:cNvPr>
          <p:cNvSpPr>
            <a:spLocks noGrp="1"/>
          </p:cNvSpPr>
          <p:nvPr>
            <p:ph sz="quarter" idx="4"/>
          </p:nvPr>
        </p:nvSpPr>
        <p:spPr/>
        <p:txBody>
          <a:bodyPr/>
          <a:lstStyle/>
          <a:p>
            <a:r>
              <a:rPr lang="en-US" dirty="0"/>
              <a:t>“Recycle” old or previously used applications</a:t>
            </a:r>
          </a:p>
          <a:p>
            <a:r>
              <a:rPr lang="en-US" dirty="0"/>
              <a:t>Wait until the last minute to submit an application</a:t>
            </a:r>
          </a:p>
          <a:p>
            <a:r>
              <a:rPr lang="en-US" dirty="0"/>
              <a:t>Rely on others to be your advocate</a:t>
            </a:r>
          </a:p>
        </p:txBody>
      </p:sp>
      <p:sp>
        <p:nvSpPr>
          <p:cNvPr id="5" name="Text Placeholder 4">
            <a:extLst>
              <a:ext uri="{FF2B5EF4-FFF2-40B4-BE49-F238E27FC236}">
                <a16:creationId xmlns:a16="http://schemas.microsoft.com/office/drawing/2014/main" id="{CE6205DE-1B46-09F8-D3DF-D84587BAF591}"/>
              </a:ext>
            </a:extLst>
          </p:cNvPr>
          <p:cNvSpPr>
            <a:spLocks noGrp="1"/>
          </p:cNvSpPr>
          <p:nvPr>
            <p:ph type="body" sz="quarter" idx="12"/>
          </p:nvPr>
        </p:nvSpPr>
        <p:spPr/>
        <p:txBody>
          <a:bodyPr/>
          <a:lstStyle/>
          <a:p>
            <a:r>
              <a:rPr lang="en-US" dirty="0"/>
              <a:t>THINGS TO DO</a:t>
            </a:r>
          </a:p>
        </p:txBody>
      </p:sp>
      <p:sp>
        <p:nvSpPr>
          <p:cNvPr id="6" name="Title 5">
            <a:extLst>
              <a:ext uri="{FF2B5EF4-FFF2-40B4-BE49-F238E27FC236}">
                <a16:creationId xmlns:a16="http://schemas.microsoft.com/office/drawing/2014/main" id="{333678EC-D0A1-5D41-6E87-DF78A70A6FA8}"/>
              </a:ext>
            </a:extLst>
          </p:cNvPr>
          <p:cNvSpPr>
            <a:spLocks noGrp="1"/>
          </p:cNvSpPr>
          <p:nvPr>
            <p:ph type="title"/>
          </p:nvPr>
        </p:nvSpPr>
        <p:spPr/>
        <p:txBody>
          <a:bodyPr/>
          <a:lstStyle/>
          <a:p>
            <a:r>
              <a:rPr lang="en-US" dirty="0"/>
              <a:t>GRANT APPLICATION BEST PRACTICES</a:t>
            </a:r>
          </a:p>
        </p:txBody>
      </p:sp>
      <p:sp>
        <p:nvSpPr>
          <p:cNvPr id="7" name="Footer Placeholder 6">
            <a:extLst>
              <a:ext uri="{FF2B5EF4-FFF2-40B4-BE49-F238E27FC236}">
                <a16:creationId xmlns:a16="http://schemas.microsoft.com/office/drawing/2014/main" id="{FDF6354C-FA8A-8CA4-925C-270F289CA29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4BDB7184-5A2D-28D0-45FE-0DBA7E0D80F0}"/>
              </a:ext>
            </a:extLst>
          </p:cNvPr>
          <p:cNvSpPr>
            <a:spLocks noGrp="1"/>
          </p:cNvSpPr>
          <p:nvPr>
            <p:ph type="sldNum" sz="quarter" idx="13"/>
          </p:nvPr>
        </p:nvSpPr>
        <p:spPr/>
        <p:txBody>
          <a:bodyPr/>
          <a:lstStyle/>
          <a:p>
            <a:fld id="{8FCC257D-A786-9244-9E17-CE618C8B9275}" type="slidenum">
              <a:rPr lang="en-US" smtClean="0"/>
              <a:pPr/>
              <a:t>25</a:t>
            </a:fld>
            <a:endParaRPr lang="en-US" dirty="0"/>
          </a:p>
        </p:txBody>
      </p:sp>
    </p:spTree>
    <p:extLst>
      <p:ext uri="{BB962C8B-B14F-4D97-AF65-F5344CB8AC3E}">
        <p14:creationId xmlns:p14="http://schemas.microsoft.com/office/powerpoint/2010/main" val="266968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Stay In Touch With FEMA</a:t>
            </a:r>
          </a:p>
        </p:txBody>
      </p:sp>
      <p:sp>
        <p:nvSpPr>
          <p:cNvPr id="8" name="Content Placeholder 7">
            <a:extLst>
              <a:ext uri="{FF2B5EF4-FFF2-40B4-BE49-F238E27FC236}">
                <a16:creationId xmlns:a16="http://schemas.microsoft.com/office/drawing/2014/main" id="{D8D4D49C-90EC-443B-BC87-148ADA457737}"/>
              </a:ext>
            </a:extLst>
          </p:cNvPr>
          <p:cNvSpPr txBox="1">
            <a:spLocks/>
          </p:cNvSpPr>
          <p:nvPr/>
        </p:nvSpPr>
        <p:spPr>
          <a:xfrm>
            <a:off x="857250" y="1495427"/>
            <a:ext cx="4038600" cy="39338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rgbClr val="002F8A"/>
                </a:solidFill>
              </a:rPr>
              <a:t>FEMA Facebook</a:t>
            </a:r>
          </a:p>
          <a:p>
            <a:pPr lvl="1">
              <a:buFont typeface="Arial" panose="020B0604020202020204" pitchFamily="34" charset="0"/>
              <a:buChar char="•"/>
            </a:pPr>
            <a:r>
              <a:rPr lang="en-US" sz="1800" b="1" dirty="0">
                <a:solidFill>
                  <a:srgbClr val="002F8A"/>
                </a:solidFill>
                <a:hlinkClick r:id="rId2">
                  <a:extLst>
                    <a:ext uri="{A12FA001-AC4F-418D-AE19-62706E023703}">
                      <ahyp:hlinkClr xmlns:ahyp="http://schemas.microsoft.com/office/drawing/2018/hyperlinkcolor" val="tx"/>
                    </a:ext>
                  </a:extLst>
                </a:hlinkClick>
              </a:rPr>
              <a:t>www.facebook.com/FEMA</a:t>
            </a:r>
            <a:endParaRPr lang="en-US" sz="1800" b="1" dirty="0">
              <a:solidFill>
                <a:srgbClr val="002F8A"/>
              </a:solidFill>
            </a:endParaRPr>
          </a:p>
          <a:p>
            <a:r>
              <a:rPr lang="en-US" sz="2000" b="1" dirty="0">
                <a:solidFill>
                  <a:srgbClr val="002F8A"/>
                </a:solidFill>
              </a:rPr>
              <a:t>Instagram</a:t>
            </a:r>
          </a:p>
          <a:p>
            <a:pPr lvl="1">
              <a:buFont typeface="Arial" panose="020B0604020202020204" pitchFamily="34" charset="0"/>
              <a:buChar char="•"/>
            </a:pPr>
            <a:r>
              <a:rPr lang="en-US" sz="1800" b="1" dirty="0">
                <a:solidFill>
                  <a:srgbClr val="002F8A"/>
                </a:solidFill>
                <a:hlinkClick r:id="rId3">
                  <a:extLst>
                    <a:ext uri="{A12FA001-AC4F-418D-AE19-62706E023703}">
                      <ahyp:hlinkClr xmlns:ahyp="http://schemas.microsoft.com/office/drawing/2018/hyperlinkcolor" val="tx"/>
                    </a:ext>
                  </a:extLst>
                </a:hlinkClick>
              </a:rPr>
              <a:t>www.Instagram.com/FEMA</a:t>
            </a:r>
            <a:r>
              <a:rPr lang="en-US" sz="1800" b="1" dirty="0">
                <a:solidFill>
                  <a:srgbClr val="002F8A"/>
                </a:solidFill>
              </a:rPr>
              <a:t> </a:t>
            </a:r>
          </a:p>
          <a:p>
            <a:r>
              <a:rPr lang="en-US" sz="2000" b="1" dirty="0">
                <a:solidFill>
                  <a:srgbClr val="002F8A"/>
                </a:solidFill>
              </a:rPr>
              <a:t>Twitter/X</a:t>
            </a:r>
          </a:p>
          <a:p>
            <a:pPr lvl="1">
              <a:buFont typeface="Arial" panose="020B0604020202020204" pitchFamily="34" charset="0"/>
              <a:buChar char="•"/>
            </a:pPr>
            <a:r>
              <a:rPr lang="en-US" sz="1800" b="1" dirty="0">
                <a:solidFill>
                  <a:srgbClr val="002F8A"/>
                </a:solidFill>
              </a:rPr>
              <a:t>@FEMA</a:t>
            </a:r>
          </a:p>
          <a:p>
            <a:pPr lvl="1">
              <a:buFont typeface="Arial" panose="020B0604020202020204" pitchFamily="34" charset="0"/>
              <a:buChar char="•"/>
            </a:pPr>
            <a:r>
              <a:rPr lang="en-US" sz="1800" b="1" dirty="0">
                <a:solidFill>
                  <a:srgbClr val="002F8A"/>
                </a:solidFill>
              </a:rPr>
              <a:t>@</a:t>
            </a:r>
            <a:r>
              <a:rPr lang="en-US" sz="1800" b="1" dirty="0" err="1">
                <a:solidFill>
                  <a:srgbClr val="002F8A"/>
                </a:solidFill>
              </a:rPr>
              <a:t>FEMAespanol</a:t>
            </a:r>
            <a:endParaRPr lang="en-US" sz="1800" b="1" dirty="0">
              <a:solidFill>
                <a:srgbClr val="002F8A"/>
              </a:solidFill>
            </a:endParaRPr>
          </a:p>
          <a:p>
            <a:pPr lvl="1">
              <a:buFont typeface="Arial" panose="020B0604020202020204" pitchFamily="34" charset="0"/>
              <a:buChar char="•"/>
            </a:pPr>
            <a:r>
              <a:rPr lang="en-US" sz="1800" b="1" dirty="0">
                <a:solidFill>
                  <a:srgbClr val="002F8A"/>
                </a:solidFill>
              </a:rPr>
              <a:t>@FEMARegion5</a:t>
            </a:r>
          </a:p>
          <a:p>
            <a:r>
              <a:rPr lang="en-US" sz="2000" b="1" dirty="0">
                <a:solidFill>
                  <a:srgbClr val="002F8A"/>
                </a:solidFill>
              </a:rPr>
              <a:t>YouTube Channel</a:t>
            </a:r>
          </a:p>
          <a:p>
            <a:pPr lvl="1">
              <a:buFont typeface="Arial" panose="020B0604020202020204" pitchFamily="34" charset="0"/>
              <a:buChar char="•"/>
            </a:pPr>
            <a:r>
              <a:rPr lang="en-US" sz="1800" b="1" dirty="0">
                <a:solidFill>
                  <a:srgbClr val="002F8A"/>
                </a:solidFill>
                <a:hlinkClick r:id="rId4">
                  <a:extLst>
                    <a:ext uri="{A12FA001-AC4F-418D-AE19-62706E023703}">
                      <ahyp:hlinkClr xmlns:ahyp="http://schemas.microsoft.com/office/drawing/2018/hyperlinkcolor" val="tx"/>
                    </a:ext>
                  </a:extLst>
                </a:hlinkClick>
              </a:rPr>
              <a:t>www.youtube.com/FEMA</a:t>
            </a:r>
            <a:r>
              <a:rPr lang="en-US" sz="1800" b="1" dirty="0">
                <a:solidFill>
                  <a:srgbClr val="002F8A"/>
                </a:solidFill>
              </a:rPr>
              <a:t> </a:t>
            </a:r>
          </a:p>
          <a:p>
            <a:r>
              <a:rPr lang="en-US" sz="2000" b="1" dirty="0">
                <a:solidFill>
                  <a:srgbClr val="002F8A"/>
                </a:solidFill>
              </a:rPr>
              <a:t>FEMA Podcast</a:t>
            </a:r>
          </a:p>
          <a:p>
            <a:pPr lvl="1">
              <a:buFont typeface="Arial" panose="020B0604020202020204" pitchFamily="34" charset="0"/>
              <a:buChar char="•"/>
            </a:pPr>
            <a:r>
              <a:rPr lang="en-US" sz="1800" b="1" dirty="0">
                <a:solidFill>
                  <a:srgbClr val="002F8A"/>
                </a:solidFill>
                <a:hlinkClick r:id="rId5">
                  <a:extLst>
                    <a:ext uri="{A12FA001-AC4F-418D-AE19-62706E023703}">
                      <ahyp:hlinkClr xmlns:ahyp="http://schemas.microsoft.com/office/drawing/2018/hyperlinkcolor" val="tx"/>
                    </a:ext>
                  </a:extLst>
                </a:hlinkClick>
              </a:rPr>
              <a:t>www.fema.gov/podcast</a:t>
            </a:r>
            <a:r>
              <a:rPr lang="en-US" sz="1800" b="1" dirty="0">
                <a:solidFill>
                  <a:srgbClr val="002F8A"/>
                </a:solidFill>
              </a:rPr>
              <a:t> </a:t>
            </a:r>
          </a:p>
          <a:p>
            <a:endParaRPr lang="en-US" dirty="0">
              <a:solidFill>
                <a:srgbClr val="000066"/>
              </a:solidFill>
            </a:endParaRPr>
          </a:p>
          <a:p>
            <a:endParaRPr lang="en-US" sz="2800" dirty="0">
              <a:solidFill>
                <a:srgbClr val="000066"/>
              </a:solidFill>
            </a:endParaRPr>
          </a:p>
          <a:p>
            <a:endParaRPr lang="en-US" sz="2800" dirty="0">
              <a:solidFill>
                <a:srgbClr val="000066"/>
              </a:solidFill>
            </a:endParaRPr>
          </a:p>
        </p:txBody>
      </p:sp>
      <p:sp>
        <p:nvSpPr>
          <p:cNvPr id="9" name="Content Placeholder 8">
            <a:extLst>
              <a:ext uri="{FF2B5EF4-FFF2-40B4-BE49-F238E27FC236}">
                <a16:creationId xmlns:a16="http://schemas.microsoft.com/office/drawing/2014/main" id="{CA44A7CC-C379-4455-B4D8-FA147EF61EA3}"/>
              </a:ext>
            </a:extLst>
          </p:cNvPr>
          <p:cNvSpPr txBox="1">
            <a:spLocks/>
          </p:cNvSpPr>
          <p:nvPr/>
        </p:nvSpPr>
        <p:spPr>
          <a:xfrm>
            <a:off x="5329183" y="1495426"/>
            <a:ext cx="5485355"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solidFill>
                  <a:srgbClr val="002F8A"/>
                </a:solidFill>
              </a:rPr>
              <a:t>FEMA Smartphone App</a:t>
            </a:r>
          </a:p>
          <a:p>
            <a:pPr lvl="1">
              <a:buFont typeface="Arial" panose="020B0604020202020204" pitchFamily="34" charset="0"/>
              <a:buChar char="•"/>
            </a:pPr>
            <a:r>
              <a:rPr lang="en-US" sz="1800" b="1" dirty="0">
                <a:solidFill>
                  <a:srgbClr val="002F8A"/>
                </a:solidFill>
                <a:hlinkClick r:id="rId6">
                  <a:extLst>
                    <a:ext uri="{A12FA001-AC4F-418D-AE19-62706E023703}">
                      <ahyp:hlinkClr xmlns:ahyp="http://schemas.microsoft.com/office/drawing/2018/hyperlinkcolor" val="tx"/>
                    </a:ext>
                  </a:extLst>
                </a:hlinkClick>
              </a:rPr>
              <a:t>www.fema.gov/mobile-app</a:t>
            </a:r>
            <a:r>
              <a:rPr lang="en-US" sz="1800" b="1" dirty="0">
                <a:solidFill>
                  <a:srgbClr val="002F8A"/>
                </a:solidFill>
              </a:rPr>
              <a:t> </a:t>
            </a:r>
          </a:p>
          <a:p>
            <a:r>
              <a:rPr lang="en-US" sz="1800" b="1" dirty="0">
                <a:solidFill>
                  <a:srgbClr val="002F8A"/>
                </a:solidFill>
              </a:rPr>
              <a:t>Web</a:t>
            </a:r>
          </a:p>
          <a:p>
            <a:pPr lvl="1">
              <a:buFont typeface="Arial" panose="020B0604020202020204" pitchFamily="34" charset="0"/>
              <a:buChar char="•"/>
            </a:pPr>
            <a:r>
              <a:rPr lang="en-US" sz="1800" b="1" dirty="0">
                <a:solidFill>
                  <a:srgbClr val="002F8A"/>
                </a:solidFill>
                <a:hlinkClick r:id="rId7">
                  <a:extLst>
                    <a:ext uri="{A12FA001-AC4F-418D-AE19-62706E023703}">
                      <ahyp:hlinkClr xmlns:ahyp="http://schemas.microsoft.com/office/drawing/2018/hyperlinkcolor" val="tx"/>
                    </a:ext>
                  </a:extLst>
                </a:hlinkClick>
              </a:rPr>
              <a:t>www.fema.gov</a:t>
            </a:r>
          </a:p>
          <a:p>
            <a:pPr lvl="1">
              <a:buFont typeface="Arial" panose="020B0604020202020204" pitchFamily="34" charset="0"/>
              <a:buChar char="•"/>
            </a:pPr>
            <a:r>
              <a:rPr lang="en-US" sz="1800" b="1" dirty="0">
                <a:solidFill>
                  <a:srgbClr val="002F8A"/>
                </a:solidFill>
                <a:hlinkClick r:id="rId7">
                  <a:extLst>
                    <a:ext uri="{A12FA001-AC4F-418D-AE19-62706E023703}">
                      <ahyp:hlinkClr xmlns:ahyp="http://schemas.microsoft.com/office/drawing/2018/hyperlinkcolor" val="tx"/>
                    </a:ext>
                  </a:extLst>
                </a:hlinkClick>
              </a:rPr>
              <a:t>www.fema.gov/region-5</a:t>
            </a:r>
          </a:p>
          <a:p>
            <a:r>
              <a:rPr lang="en-US" sz="1800" b="1" dirty="0">
                <a:solidFill>
                  <a:srgbClr val="002F8A"/>
                </a:solidFill>
              </a:rPr>
              <a:t>FEMA Blog </a:t>
            </a:r>
          </a:p>
          <a:p>
            <a:pPr lvl="1">
              <a:buFont typeface="Arial" panose="020B0604020202020204" pitchFamily="34" charset="0"/>
              <a:buChar char="•"/>
            </a:pPr>
            <a:r>
              <a:rPr lang="en-US" sz="1800" b="1" dirty="0">
                <a:solidFill>
                  <a:srgbClr val="002F8A"/>
                </a:solidFill>
                <a:hlinkClick r:id="rId8">
                  <a:extLst>
                    <a:ext uri="{A12FA001-AC4F-418D-AE19-62706E023703}">
                      <ahyp:hlinkClr xmlns:ahyp="http://schemas.microsoft.com/office/drawing/2018/hyperlinkcolor" val="tx"/>
                    </a:ext>
                  </a:extLst>
                </a:hlinkClick>
              </a:rPr>
              <a:t>http://www.fema.gov/blog</a:t>
            </a:r>
            <a:endParaRPr lang="en-US" sz="1800" b="1" dirty="0">
              <a:solidFill>
                <a:srgbClr val="002F8A"/>
              </a:solidFill>
            </a:endParaRPr>
          </a:p>
          <a:p>
            <a:r>
              <a:rPr lang="en-US" sz="1800" b="1" dirty="0">
                <a:solidFill>
                  <a:srgbClr val="002F8A"/>
                </a:solidFill>
              </a:rPr>
              <a:t>LinkedIn </a:t>
            </a:r>
          </a:p>
          <a:p>
            <a:pPr lvl="1">
              <a:buFont typeface="Arial" panose="020B0604020202020204" pitchFamily="34" charset="0"/>
              <a:buChar char="•"/>
            </a:pPr>
            <a:r>
              <a:rPr lang="en-US" sz="1800" b="1" dirty="0">
                <a:solidFill>
                  <a:srgbClr val="002F8A"/>
                </a:solidFill>
                <a:hlinkClick r:id="rId9">
                  <a:extLst>
                    <a:ext uri="{A12FA001-AC4F-418D-AE19-62706E023703}">
                      <ahyp:hlinkClr xmlns:ahyp="http://schemas.microsoft.com/office/drawing/2018/hyperlinkcolor" val="tx"/>
                    </a:ext>
                  </a:extLst>
                </a:hlinkClick>
              </a:rPr>
              <a:t>http://www.linkedin.com/company/fema</a:t>
            </a:r>
            <a:r>
              <a:rPr lang="en-US" sz="1800" b="1" dirty="0">
                <a:solidFill>
                  <a:srgbClr val="002F8A"/>
                </a:solidFill>
              </a:rPr>
              <a:t> </a:t>
            </a:r>
          </a:p>
          <a:p>
            <a:pPr lvl="1">
              <a:buFont typeface="Arial" panose="020B0604020202020204" pitchFamily="34" charset="0"/>
              <a:buChar char="•"/>
            </a:pPr>
            <a:r>
              <a:rPr lang="en-US" sz="1800" b="1" dirty="0">
                <a:solidFill>
                  <a:srgbClr val="002F8A"/>
                </a:solidFill>
                <a:hlinkClick r:id="rId10">
                  <a:extLst>
                    <a:ext uri="{A12FA001-AC4F-418D-AE19-62706E023703}">
                      <ahyp:hlinkClr xmlns:ahyp="http://schemas.microsoft.com/office/drawing/2018/hyperlinkcolor" val="tx"/>
                    </a:ext>
                  </a:extLst>
                </a:hlinkClick>
              </a:rPr>
              <a:t>https://www.linkedin.com/showcase/fema-region-5/</a:t>
            </a:r>
            <a:r>
              <a:rPr lang="en-US" sz="1800" b="1" dirty="0">
                <a:solidFill>
                  <a:srgbClr val="002F8A"/>
                </a:solidFill>
              </a:rPr>
              <a:t> </a:t>
            </a:r>
          </a:p>
          <a:p>
            <a:r>
              <a:rPr lang="en-US" sz="1800" b="1" dirty="0">
                <a:solidFill>
                  <a:srgbClr val="002F8A"/>
                </a:solidFill>
                <a:hlinkClick r:id="rId11">
                  <a:extLst>
                    <a:ext uri="{A12FA001-AC4F-418D-AE19-62706E023703}">
                      <ahyp:hlinkClr xmlns:ahyp="http://schemas.microsoft.com/office/drawing/2018/hyperlinkcolor" val="tx"/>
                    </a:ext>
                  </a:extLst>
                </a:hlinkClick>
              </a:rPr>
              <a:t>www.disasterassistance.gov</a:t>
            </a:r>
            <a:endParaRPr lang="en-US" sz="1800" b="1" dirty="0">
              <a:solidFill>
                <a:srgbClr val="002F8A"/>
              </a:solidFill>
            </a:endParaRPr>
          </a:p>
          <a:p>
            <a:endParaRPr lang="en-US" sz="2000" b="1" dirty="0">
              <a:solidFill>
                <a:srgbClr val="003366"/>
              </a:solidFill>
            </a:endParaRPr>
          </a:p>
        </p:txBody>
      </p:sp>
      <p:sp>
        <p:nvSpPr>
          <p:cNvPr id="6" name="Slide Number Placeholder 5">
            <a:extLst>
              <a:ext uri="{FF2B5EF4-FFF2-40B4-BE49-F238E27FC236}">
                <a16:creationId xmlns:a16="http://schemas.microsoft.com/office/drawing/2014/main" id="{2A1D0C5E-07D2-437C-AAD0-E13432F0E22C}"/>
              </a:ext>
            </a:extLst>
          </p:cNvPr>
          <p:cNvSpPr>
            <a:spLocks noGrp="1"/>
          </p:cNvSpPr>
          <p:nvPr>
            <p:ph type="sldNum" sz="quarter" idx="12"/>
          </p:nvPr>
        </p:nvSpPr>
        <p:spPr/>
        <p:txBody>
          <a:bodyPr/>
          <a:lstStyle/>
          <a:p>
            <a:fld id="{8FCC257D-A786-9244-9E17-CE618C8B9275}" type="slidenum">
              <a:rPr lang="en-US" smtClean="0"/>
              <a:pPr/>
              <a:t>26</a:t>
            </a:fld>
            <a:endParaRPr lang="en-US" dirty="0"/>
          </a:p>
        </p:txBody>
      </p:sp>
    </p:spTree>
    <p:extLst>
      <p:ext uri="{BB962C8B-B14F-4D97-AF65-F5344CB8AC3E}">
        <p14:creationId xmlns:p14="http://schemas.microsoft.com/office/powerpoint/2010/main" val="1653953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deral Emergency Management Agency (FEMA) Seal">
            <a:extLst>
              <a:ext uri="{FF2B5EF4-FFF2-40B4-BE49-F238E27FC236}">
                <a16:creationId xmlns:a16="http://schemas.microsoft.com/office/drawing/2014/main" id="{6BB693A3-D63F-4E42-A384-55677088ABDA}"/>
              </a:ext>
            </a:extLst>
          </p:cNvPr>
          <p:cNvPicPr>
            <a:picLocks noChangeAspect="1"/>
          </p:cNvPicPr>
          <p:nvPr/>
        </p:nvPicPr>
        <p:blipFill>
          <a:blip r:embed="rId3"/>
          <a:stretch>
            <a:fillRect/>
          </a:stretch>
        </p:blipFill>
        <p:spPr>
          <a:xfrm>
            <a:off x="3813628" y="2326385"/>
            <a:ext cx="4013200" cy="1430093"/>
          </a:xfrm>
          <a:prstGeom prst="rect">
            <a:avLst/>
          </a:prstGeom>
        </p:spPr>
      </p:pic>
      <p:sp>
        <p:nvSpPr>
          <p:cNvPr id="2" name="Title 1" hidden="1">
            <a:extLst>
              <a:ext uri="{FF2B5EF4-FFF2-40B4-BE49-F238E27FC236}">
                <a16:creationId xmlns:a16="http://schemas.microsoft.com/office/drawing/2014/main" id="{09CDB8F0-17F5-734B-952C-0DEA2ADE6CA0}"/>
              </a:ext>
            </a:extLst>
          </p:cNvPr>
          <p:cNvSpPr>
            <a:spLocks noGrp="1"/>
          </p:cNvSpPr>
          <p:nvPr>
            <p:ph type="title"/>
          </p:nvPr>
        </p:nvSpPr>
        <p:spPr/>
        <p:txBody>
          <a:bodyPr/>
          <a:lstStyle/>
          <a:p>
            <a:r>
              <a:rPr lang="en-US" dirty="0"/>
              <a:t>Contact Slide Option 2</a:t>
            </a:r>
          </a:p>
        </p:txBody>
      </p:sp>
    </p:spTree>
    <p:extLst>
      <p:ext uri="{BB962C8B-B14F-4D97-AF65-F5344CB8AC3E}">
        <p14:creationId xmlns:p14="http://schemas.microsoft.com/office/powerpoint/2010/main" val="158484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318DEB56-0A1B-489B-8FE6-CEDE30B949A3}"/>
              </a:ext>
            </a:extLst>
          </p:cNvPr>
          <p:cNvPicPr>
            <a:picLocks noChangeAspect="1"/>
          </p:cNvPicPr>
          <p:nvPr/>
        </p:nvPicPr>
        <p:blipFill rotWithShape="1">
          <a:blip r:embed="rId2">
            <a:alphaModFix amt="50000"/>
          </a:blip>
          <a:srcRect l="29356" t="30458" r="28491" b="23172"/>
          <a:stretch/>
        </p:blipFill>
        <p:spPr>
          <a:xfrm>
            <a:off x="2530264" y="1422906"/>
            <a:ext cx="5344773" cy="5050265"/>
          </a:xfrm>
          <a:prstGeom prst="rect">
            <a:avLst/>
          </a:prstGeom>
          <a:ln>
            <a:noFill/>
          </a:ln>
          <a:effectLst>
            <a:softEdge rad="112500"/>
          </a:effectLst>
        </p:spPr>
      </p:pic>
      <p:pic>
        <p:nvPicPr>
          <p:cNvPr id="7" name="Content Placeholder 6">
            <a:extLst>
              <a:ext uri="{FF2B5EF4-FFF2-40B4-BE49-F238E27FC236}">
                <a16:creationId xmlns:a16="http://schemas.microsoft.com/office/drawing/2014/main" id="{4E6F10B0-3C5D-46CF-AE71-453EF813FE29}"/>
              </a:ext>
            </a:extLst>
          </p:cNvPr>
          <p:cNvPicPr>
            <a:picLocks noGrp="1" noChangeAspect="1"/>
          </p:cNvPicPr>
          <p:nvPr>
            <p:ph sz="half" idx="2"/>
          </p:nvPr>
        </p:nvPicPr>
        <p:blipFill>
          <a:blip r:embed="rId3"/>
          <a:stretch>
            <a:fillRect/>
          </a:stretch>
        </p:blipFill>
        <p:spPr>
          <a:xfrm>
            <a:off x="989456" y="1876573"/>
            <a:ext cx="1444986" cy="1444986"/>
          </a:xfrm>
          <a:prstGeom prst="rect">
            <a:avLst/>
          </a:prstGeom>
        </p:spPr>
      </p:pic>
      <p:sp>
        <p:nvSpPr>
          <p:cNvPr id="3" name="Title 2">
            <a:extLst>
              <a:ext uri="{FF2B5EF4-FFF2-40B4-BE49-F238E27FC236}">
                <a16:creationId xmlns:a16="http://schemas.microsoft.com/office/drawing/2014/main" id="{4448733A-5A3C-4624-83DB-3C47CD94447E}"/>
              </a:ext>
            </a:extLst>
          </p:cNvPr>
          <p:cNvSpPr>
            <a:spLocks noGrp="1"/>
          </p:cNvSpPr>
          <p:nvPr>
            <p:ph type="title"/>
          </p:nvPr>
        </p:nvSpPr>
        <p:spPr/>
        <p:txBody>
          <a:bodyPr/>
          <a:lstStyle/>
          <a:p>
            <a:r>
              <a:rPr lang="en-US" dirty="0"/>
              <a:t>Who We Are - FEMA Region 5</a:t>
            </a:r>
          </a:p>
        </p:txBody>
      </p:sp>
      <p:sp>
        <p:nvSpPr>
          <p:cNvPr id="2" name="Content Placeholder 1">
            <a:extLst>
              <a:ext uri="{FF2B5EF4-FFF2-40B4-BE49-F238E27FC236}">
                <a16:creationId xmlns:a16="http://schemas.microsoft.com/office/drawing/2014/main" id="{1EBA0E6F-05CC-4A2C-8CCC-421888094833}"/>
              </a:ext>
            </a:extLst>
          </p:cNvPr>
          <p:cNvSpPr>
            <a:spLocks noGrp="1"/>
          </p:cNvSpPr>
          <p:nvPr>
            <p:ph sz="half" idx="1"/>
          </p:nvPr>
        </p:nvSpPr>
        <p:spPr>
          <a:xfrm>
            <a:off x="719022" y="2046977"/>
            <a:ext cx="4881680" cy="3994150"/>
          </a:xfrm>
        </p:spPr>
        <p:txBody>
          <a:bodyPr>
            <a:normAutofit/>
          </a:bodyPr>
          <a:lstStyle/>
          <a:p>
            <a:pPr marL="1714500" lvl="4" indent="0">
              <a:spcBef>
                <a:spcPct val="60000"/>
              </a:spcBef>
              <a:buClr>
                <a:srgbClr val="B0B1B3"/>
              </a:buClr>
              <a:buNone/>
            </a:pPr>
            <a:r>
              <a:rPr lang="en-US" sz="2300" dirty="0">
                <a:latin typeface="Source Sans Pro" panose="020B0503030403020204" pitchFamily="34" charset="0"/>
                <a:ea typeface="Source Sans Pro" panose="020B0503030403020204" pitchFamily="34" charset="0"/>
              </a:rPr>
              <a:t>Regional Administrator Thomas Sivak</a:t>
            </a:r>
          </a:p>
          <a:p>
            <a:pPr marL="173038" indent="-173038">
              <a:spcBef>
                <a:spcPct val="60000"/>
              </a:spcBef>
              <a:buClr>
                <a:srgbClr val="B0B1B3"/>
              </a:buClr>
              <a:buFont typeface="Wingdings" pitchFamily="2" charset="2"/>
              <a:buChar char="§"/>
            </a:pPr>
            <a:endParaRPr lang="en-US" sz="2400" dirty="0">
              <a:latin typeface="Source Sans Pro" panose="020B0503030403020204" pitchFamily="34" charset="0"/>
              <a:ea typeface="Source Sans Pro" panose="020B0503030403020204" pitchFamily="34" charset="0"/>
            </a:endParaRPr>
          </a:p>
          <a:p>
            <a:pPr marL="1828800" lvl="4" indent="0">
              <a:buNone/>
            </a:pPr>
            <a:endParaRPr lang="en-US" sz="2200" dirty="0">
              <a:latin typeface="Source Sans Pro" panose="020B0503030403020204" pitchFamily="34" charset="0"/>
              <a:ea typeface="Source Sans Pro" panose="020B0503030403020204" pitchFamily="34" charset="0"/>
            </a:endParaRPr>
          </a:p>
          <a:p>
            <a:pPr marL="1828800" lvl="4" indent="0">
              <a:buNone/>
            </a:pPr>
            <a:r>
              <a:rPr lang="en-US" sz="2200" dirty="0">
                <a:latin typeface="Source Sans Pro" panose="020B0503030403020204" pitchFamily="34" charset="0"/>
                <a:ea typeface="Source Sans Pro" panose="020B0503030403020204" pitchFamily="34" charset="0"/>
              </a:rPr>
              <a:t>Deputy Regional Administrator </a:t>
            </a:r>
          </a:p>
          <a:p>
            <a:pPr marL="1828800" lvl="4" indent="0">
              <a:buNone/>
            </a:pPr>
            <a:r>
              <a:rPr lang="en-US" sz="2200" dirty="0">
                <a:latin typeface="Source Sans Pro" panose="020B0503030403020204" pitchFamily="34" charset="0"/>
                <a:ea typeface="Source Sans Pro" panose="020B0503030403020204" pitchFamily="34" charset="0"/>
              </a:rPr>
              <a:t>Michael Chesney</a:t>
            </a:r>
            <a:endParaRPr lang="en-US" dirty="0">
              <a:latin typeface="Source Sans Pro" panose="020B0503030403020204" pitchFamily="34" charset="0"/>
              <a:ea typeface="Source Sans Pro" panose="020B0503030403020204" pitchFamily="34" charset="0"/>
            </a:endParaRPr>
          </a:p>
          <a:p>
            <a:pPr marL="173038" indent="-173038">
              <a:spcBef>
                <a:spcPct val="60000"/>
              </a:spcBef>
              <a:buClr>
                <a:srgbClr val="B0B1B3"/>
              </a:buClr>
              <a:buFont typeface="Wingdings" pitchFamily="2" charset="2"/>
              <a:buChar char="§"/>
            </a:pPr>
            <a:endParaRPr lang="en-US" sz="2400" dirty="0">
              <a:latin typeface="Source Sans Pro" panose="020B0503030403020204" pitchFamily="34" charset="0"/>
              <a:ea typeface="Source Sans Pro" panose="020B0503030403020204" pitchFamily="34" charset="0"/>
            </a:endParaRPr>
          </a:p>
        </p:txBody>
      </p:sp>
      <p:pic>
        <p:nvPicPr>
          <p:cNvPr id="8" name="Picture 7">
            <a:extLst>
              <a:ext uri="{FF2B5EF4-FFF2-40B4-BE49-F238E27FC236}">
                <a16:creationId xmlns:a16="http://schemas.microsoft.com/office/drawing/2014/main" id="{6D386C00-C903-40CB-BC0C-400062247C26}"/>
              </a:ext>
            </a:extLst>
          </p:cNvPr>
          <p:cNvPicPr>
            <a:picLocks noChangeAspect="1"/>
          </p:cNvPicPr>
          <p:nvPr/>
        </p:nvPicPr>
        <p:blipFill>
          <a:blip r:embed="rId4"/>
          <a:stretch>
            <a:fillRect/>
          </a:stretch>
        </p:blipFill>
        <p:spPr>
          <a:xfrm>
            <a:off x="1012807" y="3680822"/>
            <a:ext cx="1444986" cy="1444986"/>
          </a:xfrm>
          <a:prstGeom prst="rect">
            <a:avLst/>
          </a:prstGeom>
        </p:spPr>
      </p:pic>
      <p:sp>
        <p:nvSpPr>
          <p:cNvPr id="9" name="TextBox 8">
            <a:extLst>
              <a:ext uri="{FF2B5EF4-FFF2-40B4-BE49-F238E27FC236}">
                <a16:creationId xmlns:a16="http://schemas.microsoft.com/office/drawing/2014/main" id="{16547E76-1E78-413A-8BD6-24FBA665B98B}"/>
              </a:ext>
            </a:extLst>
          </p:cNvPr>
          <p:cNvSpPr txBox="1"/>
          <p:nvPr/>
        </p:nvSpPr>
        <p:spPr>
          <a:xfrm>
            <a:off x="5824238" y="2121230"/>
            <a:ext cx="6097554" cy="2400657"/>
          </a:xfrm>
          <a:prstGeom prst="rect">
            <a:avLst/>
          </a:prstGeom>
          <a:noFill/>
        </p:spPr>
        <p:txBody>
          <a:bodyPr wrap="square">
            <a:spAutoFit/>
          </a:bodyPr>
          <a:lstStyle/>
          <a:p>
            <a:r>
              <a:rPr lang="en-US" altLang="en-US" sz="2400" dirty="0">
                <a:latin typeface="Source Sans Pro" panose="020B0503030403020204" pitchFamily="34" charset="0"/>
                <a:ea typeface="Source Sans Pro" panose="020B0503030403020204" pitchFamily="34" charset="0"/>
              </a:rPr>
              <a:t>Region 5 Profile</a:t>
            </a:r>
            <a:endParaRPr lang="en-US" sz="2400" dirty="0">
              <a:latin typeface="Source Sans Pro" panose="020B0503030403020204" pitchFamily="34" charset="0"/>
              <a:ea typeface="Source Sans Pro" panose="020B0503030403020204" pitchFamily="34" charset="0"/>
            </a:endParaRPr>
          </a:p>
          <a:p>
            <a:pPr marL="285750" indent="-285750">
              <a:buFont typeface="Wingdings" panose="05000000000000000000" pitchFamily="2" charset="2"/>
              <a:buChar char="§"/>
            </a:pPr>
            <a:r>
              <a:rPr lang="en-US" dirty="0">
                <a:latin typeface="Source Sans Pro" panose="020B0503030403020204" pitchFamily="34" charset="0"/>
                <a:ea typeface="Source Sans Pro" panose="020B0503030403020204" pitchFamily="34" charset="0"/>
              </a:rPr>
              <a:t>Population:	50 million+</a:t>
            </a:r>
          </a:p>
          <a:p>
            <a:pPr marL="285750" indent="-285750">
              <a:buFont typeface="Wingdings" panose="05000000000000000000" pitchFamily="2" charset="2"/>
              <a:buChar char="§"/>
            </a:pPr>
            <a:r>
              <a:rPr lang="en-US" dirty="0">
                <a:latin typeface="Source Sans Pro" panose="020B0503030403020204" pitchFamily="34" charset="0"/>
                <a:ea typeface="Source Sans Pro" panose="020B0503030403020204" pitchFamily="34" charset="0"/>
              </a:rPr>
              <a:t>R5 Staff:		300+ full time</a:t>
            </a:r>
          </a:p>
          <a:p>
            <a:pPr marL="285750" indent="-285750">
              <a:buFont typeface="Wingdings" panose="05000000000000000000" pitchFamily="2" charset="2"/>
              <a:buChar char="§"/>
            </a:pPr>
            <a:r>
              <a:rPr lang="en-US" dirty="0">
                <a:latin typeface="Source Sans Pro" panose="020B0503030403020204" pitchFamily="34" charset="0"/>
                <a:ea typeface="Source Sans Pro" panose="020B0503030403020204" pitchFamily="34" charset="0"/>
              </a:rPr>
              <a:t>Threats: 		Severe storms, flooding, tornadoes, 					blizzards, wildfires, and earthquakes </a:t>
            </a:r>
          </a:p>
          <a:p>
            <a:pPr marL="285750" indent="-285750">
              <a:buFont typeface="Wingdings" panose="05000000000000000000" pitchFamily="2" charset="2"/>
              <a:buChar char="§"/>
            </a:pPr>
            <a:r>
              <a:rPr lang="en-US" dirty="0">
                <a:latin typeface="Source Sans Pro" panose="020B0503030403020204" pitchFamily="34" charset="0"/>
                <a:ea typeface="Source Sans Pro" panose="020B0503030403020204" pitchFamily="34" charset="0"/>
              </a:rPr>
              <a:t>Infrastructure: 	16 nuclear power plants, nationally critical 				pipeline, communications and 						transportation hubs</a:t>
            </a:r>
            <a:endParaRPr lang="en-US" sz="2000" dirty="0">
              <a:latin typeface="Source Sans Pro" panose="020B0503030403020204" pitchFamily="34" charset="0"/>
              <a:ea typeface="Source Sans Pro" panose="020B0503030403020204" pitchFamily="34" charset="0"/>
            </a:endParaRPr>
          </a:p>
        </p:txBody>
      </p:sp>
      <p:sp>
        <p:nvSpPr>
          <p:cNvPr id="4" name="Footer Placeholder 3">
            <a:extLst>
              <a:ext uri="{FF2B5EF4-FFF2-40B4-BE49-F238E27FC236}">
                <a16:creationId xmlns:a16="http://schemas.microsoft.com/office/drawing/2014/main" id="{87332B31-00CF-4DAB-8BCB-564C3D708D2E}"/>
              </a:ext>
            </a:extLst>
          </p:cNvPr>
          <p:cNvSpPr>
            <a:spLocks noGrp="1"/>
          </p:cNvSpPr>
          <p:nvPr>
            <p:ph type="ftr" sz="quarter" idx="11"/>
          </p:nvPr>
        </p:nvSpPr>
        <p:spPr/>
        <p:txBody>
          <a:bodyPr/>
          <a:lstStyle/>
          <a:p>
            <a:endParaRPr lang="en-US"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1575F01B-54EF-D6BB-E003-9D1CC2983DF5}"/>
              </a:ext>
            </a:extLst>
          </p:cNvPr>
          <p:cNvSpPr>
            <a:spLocks noGrp="1"/>
          </p:cNvSpPr>
          <p:nvPr>
            <p:ph type="sldNum" sz="quarter" idx="12"/>
          </p:nvPr>
        </p:nvSpPr>
        <p:spPr/>
        <p:txBody>
          <a:bodyPr/>
          <a:lstStyle/>
          <a:p>
            <a:fld id="{8FCC257D-A786-9244-9E17-CE618C8B9275}" type="slidenum">
              <a:rPr lang="en-US" smtClean="0">
                <a:latin typeface="Source Sans Pro" panose="020B0503030403020204" pitchFamily="34" charset="0"/>
                <a:ea typeface="Source Sans Pro" panose="020B0503030403020204" pitchFamily="34" charset="0"/>
              </a:rPr>
              <a:pPr/>
              <a:t>3</a:t>
            </a:fld>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554401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4B3FEA-3A9C-AAE0-2CFE-F5886E05C03F}"/>
              </a:ext>
            </a:extLst>
          </p:cNvPr>
          <p:cNvSpPr/>
          <p:nvPr/>
        </p:nvSpPr>
        <p:spPr>
          <a:xfrm>
            <a:off x="22859" y="128378"/>
            <a:ext cx="1209040" cy="422639"/>
          </a:xfrm>
          <a:prstGeom prst="rect">
            <a:avLst/>
          </a:prstGeom>
          <a:noFill/>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Content Placeholder 7" descr="A collage of people&#10;&#10;Description automatically generated with low confidence">
            <a:extLst>
              <a:ext uri="{FF2B5EF4-FFF2-40B4-BE49-F238E27FC236}">
                <a16:creationId xmlns:a16="http://schemas.microsoft.com/office/drawing/2014/main" id="{A54E2157-3AFB-31E4-A588-B757D970FB6D}"/>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0" y="1400092"/>
            <a:ext cx="12192000" cy="5406887"/>
          </a:xfrm>
        </p:spPr>
      </p:pic>
      <p:sp>
        <p:nvSpPr>
          <p:cNvPr id="6" name="Slide Number Placeholder 5">
            <a:extLst>
              <a:ext uri="{FF2B5EF4-FFF2-40B4-BE49-F238E27FC236}">
                <a16:creationId xmlns:a16="http://schemas.microsoft.com/office/drawing/2014/main" id="{D50254F4-08EB-26D7-F3AF-F772A041F9B6}"/>
              </a:ext>
            </a:extLst>
          </p:cNvPr>
          <p:cNvSpPr>
            <a:spLocks noGrp="1"/>
          </p:cNvSpPr>
          <p:nvPr>
            <p:ph type="sldNum" sz="quarter" idx="12"/>
          </p:nvPr>
        </p:nvSpPr>
        <p:spPr/>
        <p:txBody>
          <a:bodyPr/>
          <a:lstStyle/>
          <a:p>
            <a:fld id="{8FCC257D-A786-9244-9E17-CE618C8B9275}" type="slidenum">
              <a:rPr lang="en-US" smtClean="0"/>
              <a:pPr/>
              <a:t>4</a:t>
            </a:fld>
            <a:endParaRPr lang="en-US"/>
          </a:p>
        </p:txBody>
      </p:sp>
      <p:sp>
        <p:nvSpPr>
          <p:cNvPr id="4" name="Rectangle 3">
            <a:extLst>
              <a:ext uri="{FF2B5EF4-FFF2-40B4-BE49-F238E27FC236}">
                <a16:creationId xmlns:a16="http://schemas.microsoft.com/office/drawing/2014/main" id="{03B0AFB0-2880-06F1-E368-F957828663F0}"/>
              </a:ext>
            </a:extLst>
          </p:cNvPr>
          <p:cNvSpPr/>
          <p:nvPr/>
        </p:nvSpPr>
        <p:spPr>
          <a:xfrm>
            <a:off x="0" y="154829"/>
            <a:ext cx="2156791" cy="2782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2000" b="1" dirty="0">
                <a:solidFill>
                  <a:schemeClr val="tx2"/>
                </a:solidFill>
                <a:latin typeface="+mj-lt"/>
              </a:rPr>
              <a:t>Year of</a:t>
            </a:r>
            <a:r>
              <a:rPr lang="en-US" sz="1600" b="1" dirty="0">
                <a:solidFill>
                  <a:schemeClr val="bg1"/>
                </a:solidFill>
                <a:latin typeface="+mj-lt"/>
              </a:rPr>
              <a:t> </a:t>
            </a:r>
          </a:p>
        </p:txBody>
      </p:sp>
      <p:grpSp>
        <p:nvGrpSpPr>
          <p:cNvPr id="15" name="Group 14">
            <a:extLst>
              <a:ext uri="{FF2B5EF4-FFF2-40B4-BE49-F238E27FC236}">
                <a16:creationId xmlns:a16="http://schemas.microsoft.com/office/drawing/2014/main" id="{48330D51-DB1F-3844-C689-AB6710E507E0}"/>
              </a:ext>
            </a:extLst>
          </p:cNvPr>
          <p:cNvGrpSpPr/>
          <p:nvPr/>
        </p:nvGrpSpPr>
        <p:grpSpPr>
          <a:xfrm>
            <a:off x="0" y="51020"/>
            <a:ext cx="12192000" cy="1349072"/>
            <a:chOff x="0" y="254220"/>
            <a:chExt cx="12192000" cy="1206832"/>
          </a:xfrm>
        </p:grpSpPr>
        <p:sp>
          <p:nvSpPr>
            <p:cNvPr id="14" name="Rectangle 13">
              <a:extLst>
                <a:ext uri="{FF2B5EF4-FFF2-40B4-BE49-F238E27FC236}">
                  <a16:creationId xmlns:a16="http://schemas.microsoft.com/office/drawing/2014/main" id="{E7180639-9ABB-4B8B-A51E-4C6D9E02D454}"/>
                </a:ext>
              </a:extLst>
            </p:cNvPr>
            <p:cNvSpPr/>
            <p:nvPr/>
          </p:nvSpPr>
          <p:spPr>
            <a:xfrm>
              <a:off x="0" y="254220"/>
              <a:ext cx="45719" cy="51793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Diagonal Corners Snipped 4">
              <a:extLst>
                <a:ext uri="{FF2B5EF4-FFF2-40B4-BE49-F238E27FC236}">
                  <a16:creationId xmlns:a16="http://schemas.microsoft.com/office/drawing/2014/main" id="{7B7837B7-0061-79DC-2AFE-BB26D9735330}"/>
                </a:ext>
              </a:extLst>
            </p:cNvPr>
            <p:cNvSpPr/>
            <p:nvPr/>
          </p:nvSpPr>
          <p:spPr>
            <a:xfrm>
              <a:off x="0" y="626166"/>
              <a:ext cx="12192000" cy="834886"/>
            </a:xfrm>
            <a:prstGeom prst="snip2Diag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6600" b="1" dirty="0">
                  <a:solidFill>
                    <a:schemeClr val="bg1"/>
                  </a:solidFill>
                  <a:latin typeface="+mj-lt"/>
                </a:rPr>
                <a:t>Resilience</a:t>
              </a:r>
            </a:p>
          </p:txBody>
        </p:sp>
      </p:grpSp>
    </p:spTree>
    <p:extLst>
      <p:ext uri="{BB962C8B-B14F-4D97-AF65-F5344CB8AC3E}">
        <p14:creationId xmlns:p14="http://schemas.microsoft.com/office/powerpoint/2010/main" val="3514434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0FE245-37C5-6687-DD2F-4EB832B4A898}"/>
              </a:ext>
            </a:extLst>
          </p:cNvPr>
          <p:cNvSpPr>
            <a:spLocks noGrp="1"/>
          </p:cNvSpPr>
          <p:nvPr>
            <p:ph type="sldNum" sz="quarter" idx="12"/>
          </p:nvPr>
        </p:nvSpPr>
        <p:spPr/>
        <p:txBody>
          <a:bodyPr/>
          <a:lstStyle/>
          <a:p>
            <a:fld id="{8FCC257D-A786-9244-9E17-CE618C8B9275}" type="slidenum">
              <a:rPr lang="en-US" smtClean="0"/>
              <a:pPr/>
              <a:t>5</a:t>
            </a:fld>
            <a:endParaRPr lang="en-US" dirty="0"/>
          </a:p>
        </p:txBody>
      </p:sp>
      <p:sp>
        <p:nvSpPr>
          <p:cNvPr id="2" name="Content Placeholder 1">
            <a:extLst>
              <a:ext uri="{FF2B5EF4-FFF2-40B4-BE49-F238E27FC236}">
                <a16:creationId xmlns:a16="http://schemas.microsoft.com/office/drawing/2014/main" id="{B383E6AC-C24D-4BD3-A1E9-A3E70CFC580D}"/>
              </a:ext>
            </a:extLst>
          </p:cNvPr>
          <p:cNvSpPr>
            <a:spLocks noGrp="1"/>
          </p:cNvSpPr>
          <p:nvPr>
            <p:ph idx="1"/>
          </p:nvPr>
        </p:nvSpPr>
        <p:spPr>
          <a:xfrm>
            <a:off x="800894" y="2849773"/>
            <a:ext cx="10590211" cy="3074862"/>
          </a:xfrm>
        </p:spPr>
        <p:txBody>
          <a:bodyPr/>
          <a:lstStyle/>
          <a:p>
            <a:pPr indent="-342900"/>
            <a:r>
              <a:rPr lang="en-US" dirty="0">
                <a:latin typeface="Source Sans Pro" panose="020B0503030403020204" pitchFamily="34" charset="0"/>
                <a:ea typeface="Source Sans Pro" panose="020B0503030403020204" pitchFamily="34" charset="0"/>
              </a:rPr>
              <a:t>Support states and federally recognized tribes in disaster response and recovery</a:t>
            </a:r>
          </a:p>
          <a:p>
            <a:pPr indent="-342900"/>
            <a:r>
              <a:rPr lang="en-US" dirty="0">
                <a:latin typeface="Source Sans Pro" panose="020B0503030403020204" pitchFamily="34" charset="0"/>
                <a:ea typeface="Source Sans Pro" panose="020B0503030403020204" pitchFamily="34" charset="0"/>
              </a:rPr>
              <a:t>Conduct preparedness planning &amp; outreach</a:t>
            </a:r>
          </a:p>
          <a:p>
            <a:pPr indent="-342900"/>
            <a:r>
              <a:rPr lang="en-US" dirty="0">
                <a:latin typeface="Source Sans Pro" panose="020B0503030403020204" pitchFamily="34" charset="0"/>
                <a:ea typeface="Source Sans Pro" panose="020B0503030403020204" pitchFamily="34" charset="0"/>
              </a:rPr>
              <a:t>Train and exercise the emergency management community</a:t>
            </a:r>
          </a:p>
          <a:p>
            <a:pPr indent="-342900"/>
            <a:r>
              <a:rPr lang="en-US" dirty="0">
                <a:latin typeface="Source Sans Pro" panose="020B0503030403020204" pitchFamily="34" charset="0"/>
                <a:ea typeface="Source Sans Pro" panose="020B0503030403020204" pitchFamily="34" charset="0"/>
              </a:rPr>
              <a:t>Seek to reduce risk from disasters through resilience and hazard reduction and resilience programs including flood insurance</a:t>
            </a:r>
          </a:p>
          <a:p>
            <a:pPr indent="-342900"/>
            <a:r>
              <a:rPr lang="en-US" dirty="0">
                <a:latin typeface="Source Sans Pro" panose="020B0503030403020204" pitchFamily="34" charset="0"/>
                <a:ea typeface="Source Sans Pro" panose="020B0503030403020204" pitchFamily="34" charset="0"/>
              </a:rPr>
              <a:t>Coordinate with our whole community, including state, local, tribal, territorial,             the private sector and other partners</a:t>
            </a:r>
          </a:p>
          <a:p>
            <a:pPr marL="0" indent="0">
              <a:buNone/>
            </a:pPr>
            <a:endParaRPr lang="en-US" dirty="0">
              <a:latin typeface="Source Sans Pro" panose="020B0503030403020204" pitchFamily="34" charset="0"/>
              <a:ea typeface="Source Sans Pro" panose="020B0503030403020204" pitchFamily="34" charset="0"/>
            </a:endParaRPr>
          </a:p>
        </p:txBody>
      </p:sp>
      <p:sp>
        <p:nvSpPr>
          <p:cNvPr id="3" name="Title 2">
            <a:extLst>
              <a:ext uri="{FF2B5EF4-FFF2-40B4-BE49-F238E27FC236}">
                <a16:creationId xmlns:a16="http://schemas.microsoft.com/office/drawing/2014/main" id="{92EF0429-44E5-4D05-B53B-550864720B4A}"/>
              </a:ext>
            </a:extLst>
          </p:cNvPr>
          <p:cNvSpPr>
            <a:spLocks noGrp="1"/>
          </p:cNvSpPr>
          <p:nvPr>
            <p:ph type="title"/>
          </p:nvPr>
        </p:nvSpPr>
        <p:spPr/>
        <p:txBody>
          <a:bodyPr/>
          <a:lstStyle/>
          <a:p>
            <a:r>
              <a:rPr lang="en-US" dirty="0"/>
              <a:t>FEMA’s Mission</a:t>
            </a:r>
          </a:p>
        </p:txBody>
      </p:sp>
      <p:sp>
        <p:nvSpPr>
          <p:cNvPr id="4" name="TextBox 3">
            <a:extLst>
              <a:ext uri="{FF2B5EF4-FFF2-40B4-BE49-F238E27FC236}">
                <a16:creationId xmlns:a16="http://schemas.microsoft.com/office/drawing/2014/main" id="{72CA34B4-4F6B-0FAF-82F3-7F03968034CD}"/>
              </a:ext>
            </a:extLst>
          </p:cNvPr>
          <p:cNvSpPr txBox="1"/>
          <p:nvPr/>
        </p:nvSpPr>
        <p:spPr>
          <a:xfrm>
            <a:off x="591672" y="1323712"/>
            <a:ext cx="10799434" cy="2308324"/>
          </a:xfrm>
          <a:prstGeom prst="rect">
            <a:avLst/>
          </a:prstGeom>
          <a:noFill/>
        </p:spPr>
        <p:txBody>
          <a:bodyPr wrap="square" rtlCol="0">
            <a:spAutoFit/>
          </a:bodyPr>
          <a:lstStyle/>
          <a:p>
            <a:pPr algn="ctr"/>
            <a:r>
              <a:rPr lang="en-US" sz="4800" i="1" dirty="0">
                <a:solidFill>
                  <a:srgbClr val="003366"/>
                </a:solidFill>
                <a:latin typeface="Source Sans Pro" panose="020B0503030403020204" pitchFamily="34" charset="0"/>
                <a:ea typeface="Source Sans Pro" panose="020B0503030403020204" pitchFamily="34" charset="0"/>
              </a:rPr>
              <a:t>Helping people before, during and after disasters </a:t>
            </a:r>
          </a:p>
          <a:p>
            <a:endParaRPr lang="en-US" sz="4800" dirty="0"/>
          </a:p>
        </p:txBody>
      </p:sp>
    </p:spTree>
    <p:extLst>
      <p:ext uri="{BB962C8B-B14F-4D97-AF65-F5344CB8AC3E}">
        <p14:creationId xmlns:p14="http://schemas.microsoft.com/office/powerpoint/2010/main" val="3449004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2794CA-7379-42F0-9C67-C28700AF3CD5}"/>
              </a:ext>
            </a:extLst>
          </p:cNvPr>
          <p:cNvSpPr>
            <a:spLocks noGrp="1"/>
          </p:cNvSpPr>
          <p:nvPr>
            <p:ph type="sldNum" sz="quarter" idx="12"/>
          </p:nvPr>
        </p:nvSpPr>
        <p:spPr/>
        <p:txBody>
          <a:bodyPr/>
          <a:lstStyle/>
          <a:p>
            <a:fld id="{8FCC257D-A786-9244-9E17-CE618C8B9275}" type="slidenum">
              <a:rPr lang="en-US" smtClean="0"/>
              <a:pPr/>
              <a:t>6</a:t>
            </a:fld>
            <a:endParaRPr lang="en-US"/>
          </a:p>
        </p:txBody>
      </p:sp>
      <p:sp>
        <p:nvSpPr>
          <p:cNvPr id="6" name="Title 5">
            <a:extLst>
              <a:ext uri="{FF2B5EF4-FFF2-40B4-BE49-F238E27FC236}">
                <a16:creationId xmlns:a16="http://schemas.microsoft.com/office/drawing/2014/main" id="{C5F15C4C-43B9-F114-7CF8-5A0300B2A9EA}"/>
              </a:ext>
            </a:extLst>
          </p:cNvPr>
          <p:cNvSpPr>
            <a:spLocks noGrp="1"/>
          </p:cNvSpPr>
          <p:nvPr>
            <p:ph type="title"/>
          </p:nvPr>
        </p:nvSpPr>
        <p:spPr/>
        <p:txBody>
          <a:bodyPr/>
          <a:lstStyle/>
          <a:p>
            <a:r>
              <a:rPr lang="en-US" dirty="0"/>
              <a:t>Stronger Together</a:t>
            </a:r>
          </a:p>
        </p:txBody>
      </p:sp>
      <p:sp>
        <p:nvSpPr>
          <p:cNvPr id="5" name="Content Placeholder 4">
            <a:extLst>
              <a:ext uri="{FF2B5EF4-FFF2-40B4-BE49-F238E27FC236}">
                <a16:creationId xmlns:a16="http://schemas.microsoft.com/office/drawing/2014/main" id="{C416D665-CDB1-4999-9CED-1D89F063CDD7}"/>
              </a:ext>
            </a:extLst>
          </p:cNvPr>
          <p:cNvSpPr>
            <a:spLocks noGrp="1"/>
          </p:cNvSpPr>
          <p:nvPr>
            <p:ph idx="1"/>
          </p:nvPr>
        </p:nvSpPr>
        <p:spPr/>
        <p:txBody>
          <a:bodyPr/>
          <a:lstStyle/>
          <a:p>
            <a:pPr marL="0" indent="0">
              <a:buNone/>
            </a:pPr>
            <a:endParaRPr lang="en-US" dirty="0"/>
          </a:p>
        </p:txBody>
      </p:sp>
      <p:pic>
        <p:nvPicPr>
          <p:cNvPr id="10" name="Picture 9">
            <a:extLst>
              <a:ext uri="{FF2B5EF4-FFF2-40B4-BE49-F238E27FC236}">
                <a16:creationId xmlns:a16="http://schemas.microsoft.com/office/drawing/2014/main" id="{08E11E10-0305-4CB0-B975-7E4BCAB0E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233866" cy="6857999"/>
          </a:xfrm>
          <a:prstGeom prst="rect">
            <a:avLst/>
          </a:prstGeom>
        </p:spPr>
      </p:pic>
    </p:spTree>
    <p:extLst>
      <p:ext uri="{BB962C8B-B14F-4D97-AF65-F5344CB8AC3E}">
        <p14:creationId xmlns:p14="http://schemas.microsoft.com/office/powerpoint/2010/main" val="1234771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How our Grants Support the Mission</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lstStyle/>
          <a:p>
            <a:r>
              <a:rPr lang="en-US" dirty="0">
                <a:latin typeface="Source Sans Pro" panose="020B0503030403020204" pitchFamily="34" charset="0"/>
                <a:ea typeface="Source Sans Pro" panose="020B0503030403020204" pitchFamily="34" charset="0"/>
              </a:rPr>
              <a:t>FEMA supports a variety of activities through grants to states, local governments, tribes, territories, non-profit and community organizations, and individuals.</a:t>
            </a:r>
          </a:p>
          <a:p>
            <a:r>
              <a:rPr lang="en-US" dirty="0">
                <a:latin typeface="Source Sans Pro" panose="020B0503030403020204" pitchFamily="34" charset="0"/>
                <a:ea typeface="Source Sans Pro" panose="020B0503030403020204" pitchFamily="34" charset="0"/>
              </a:rPr>
              <a:t>Each grant program is subject to statutory and regulatory limitations.</a:t>
            </a:r>
          </a:p>
          <a:p>
            <a:r>
              <a:rPr lang="en-US" dirty="0">
                <a:latin typeface="Source Sans Pro" panose="020B0503030403020204" pitchFamily="34" charset="0"/>
                <a:ea typeface="Source Sans Pro" panose="020B0503030403020204" pitchFamily="34" charset="0"/>
              </a:rPr>
              <a:t>Funding for most of these programs is based on annual appropriation bills, and therefore available amounts and specific eligibility/priority criteria may vary from year to year. </a:t>
            </a:r>
          </a:p>
          <a:p>
            <a:r>
              <a:rPr lang="en-US" dirty="0">
                <a:latin typeface="Source Sans Pro" panose="020B0503030403020204" pitchFamily="34" charset="0"/>
                <a:ea typeface="Source Sans Pro" panose="020B0503030403020204" pitchFamily="34" charset="0"/>
              </a:rPr>
              <a:t>Interested applicants are highly encouraged to carefully review annual Notice of Funding Opportunities (NOFO) or grant notices for updates or changes.</a:t>
            </a:r>
          </a:p>
          <a:p>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D38412E6-7020-2778-E15B-1B8A297183C3}"/>
              </a:ext>
            </a:extLst>
          </p:cNvPr>
          <p:cNvSpPr>
            <a:spLocks noGrp="1"/>
          </p:cNvSpPr>
          <p:nvPr>
            <p:ph type="sldNum" sz="quarter" idx="12"/>
          </p:nvPr>
        </p:nvSpPr>
        <p:spPr/>
        <p:txBody>
          <a:bodyPr/>
          <a:lstStyle/>
          <a:p>
            <a:fld id="{8FCC257D-A786-9244-9E17-CE618C8B9275}" type="slidenum">
              <a:rPr lang="en-US" smtClean="0"/>
              <a:pPr/>
              <a:t>7</a:t>
            </a:fld>
            <a:endParaRPr lang="en-US" dirty="0"/>
          </a:p>
        </p:txBody>
      </p:sp>
    </p:spTree>
    <p:extLst>
      <p:ext uri="{BB962C8B-B14F-4D97-AF65-F5344CB8AC3E}">
        <p14:creationId xmlns:p14="http://schemas.microsoft.com/office/powerpoint/2010/main" val="1873459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BA0E6F-05CC-4A2C-8CCC-421888094833}"/>
              </a:ext>
            </a:extLst>
          </p:cNvPr>
          <p:cNvSpPr>
            <a:spLocks noGrp="1"/>
          </p:cNvSpPr>
          <p:nvPr>
            <p:ph sz="half" idx="2"/>
          </p:nvPr>
        </p:nvSpPr>
        <p:spPr>
          <a:xfrm>
            <a:off x="738189" y="1369276"/>
            <a:ext cx="5453063" cy="4536224"/>
          </a:xfrm>
        </p:spPr>
        <p:txBody>
          <a:bodyPr>
            <a:noAutofit/>
          </a:bodyPr>
          <a:lstStyle/>
          <a:p>
            <a:pPr indent="-342900">
              <a:spcBef>
                <a:spcPts val="0"/>
              </a:spcBef>
              <a:spcAft>
                <a:spcPts val="600"/>
              </a:spcAft>
              <a:buClr>
                <a:schemeClr val="tx1"/>
              </a:buClr>
              <a:buSzPct val="110000"/>
            </a:pPr>
            <a:r>
              <a:rPr lang="en-US" sz="1800" b="1" dirty="0">
                <a:latin typeface="Source Sans Pro" panose="020B0503030403020204" pitchFamily="34" charset="0"/>
                <a:ea typeface="Source Sans Pro" panose="020B0503030403020204" pitchFamily="34" charset="0"/>
              </a:rPr>
              <a:t>Preparedness/Prevention:</a:t>
            </a:r>
            <a:r>
              <a:rPr lang="en-US" sz="1800" dirty="0">
                <a:latin typeface="Source Sans Pro" panose="020B0503030403020204" pitchFamily="34" charset="0"/>
                <a:ea typeface="Source Sans Pro" panose="020B0503030403020204" pitchFamily="34" charset="0"/>
              </a:rPr>
              <a:t> including specific programs for critical infrastructure, rails, ports, non-profit religious institutions, intracity transit, and the nation’s largest urban areas;</a:t>
            </a:r>
          </a:p>
          <a:p>
            <a:pPr marL="285750">
              <a:spcBef>
                <a:spcPts val="0"/>
              </a:spcBef>
              <a:spcAft>
                <a:spcPts val="600"/>
              </a:spcAft>
              <a:buClr>
                <a:schemeClr val="tx1"/>
              </a:buClr>
              <a:buSzPct val="110000"/>
              <a:buFont typeface="Wingdings" panose="05000000000000000000" pitchFamily="2" charset="2"/>
              <a:buChar char="§"/>
            </a:pPr>
            <a:r>
              <a:rPr lang="en-US" sz="1800" b="1" dirty="0">
                <a:latin typeface="Source Sans Pro" panose="020B0503030403020204" pitchFamily="34" charset="0"/>
                <a:ea typeface="Source Sans Pro" panose="020B0503030403020204" pitchFamily="34" charset="0"/>
              </a:rPr>
              <a:t>Mitigation and resilience:</a:t>
            </a:r>
            <a:r>
              <a:rPr lang="en-US" sz="1800" dirty="0">
                <a:latin typeface="Source Sans Pro" panose="020B0503030403020204" pitchFamily="34" charset="0"/>
                <a:ea typeface="Source Sans Pro" panose="020B0503030403020204" pitchFamily="34" charset="0"/>
              </a:rPr>
              <a:t> permanently reduce risk; </a:t>
            </a:r>
          </a:p>
          <a:p>
            <a:pPr marL="285750">
              <a:spcBef>
                <a:spcPts val="0"/>
              </a:spcBef>
              <a:spcAft>
                <a:spcPts val="600"/>
              </a:spcAft>
              <a:buClr>
                <a:schemeClr val="tx1"/>
              </a:buClr>
              <a:buSzPct val="110000"/>
              <a:buFont typeface="Wingdings" panose="05000000000000000000" pitchFamily="2" charset="2"/>
              <a:buChar char="§"/>
            </a:pPr>
            <a:r>
              <a:rPr lang="en-US" sz="1800" b="1" dirty="0">
                <a:latin typeface="Source Sans Pro" panose="020B0503030403020204" pitchFamily="34" charset="0"/>
                <a:ea typeface="Source Sans Pro" panose="020B0503030403020204" pitchFamily="34" charset="0"/>
              </a:rPr>
              <a:t>Emergency food and shelter:</a:t>
            </a:r>
            <a:r>
              <a:rPr lang="en-US" sz="1800" dirty="0">
                <a:latin typeface="Source Sans Pro" panose="020B0503030403020204" pitchFamily="34" charset="0"/>
                <a:ea typeface="Source Sans Pro" panose="020B0503030403020204" pitchFamily="34" charset="0"/>
              </a:rPr>
              <a:t> for local aid organizations; </a:t>
            </a:r>
          </a:p>
          <a:p>
            <a:pPr marL="285750">
              <a:spcBef>
                <a:spcPts val="0"/>
              </a:spcBef>
              <a:spcAft>
                <a:spcPts val="600"/>
              </a:spcAft>
              <a:buClr>
                <a:schemeClr val="tx1"/>
              </a:buClr>
              <a:buSzPct val="110000"/>
              <a:buFont typeface="Wingdings" panose="05000000000000000000" pitchFamily="2" charset="2"/>
              <a:buChar char="§"/>
            </a:pPr>
            <a:r>
              <a:rPr lang="en-US" sz="1800" b="1" dirty="0">
                <a:latin typeface="Source Sans Pro" panose="020B0503030403020204" pitchFamily="34" charset="0"/>
                <a:ea typeface="Source Sans Pro" panose="020B0503030403020204" pitchFamily="34" charset="0"/>
              </a:rPr>
              <a:t>Fire: </a:t>
            </a:r>
            <a:r>
              <a:rPr lang="en-US" sz="1800" dirty="0">
                <a:latin typeface="Source Sans Pro" panose="020B0503030403020204" pitchFamily="34" charset="0"/>
                <a:ea typeface="Source Sans Pro" panose="020B0503030403020204" pitchFamily="34" charset="0"/>
              </a:rPr>
              <a:t>for state and local fire and emergency departments;</a:t>
            </a:r>
          </a:p>
          <a:p>
            <a:pPr marL="285750">
              <a:spcBef>
                <a:spcPts val="0"/>
              </a:spcBef>
              <a:spcAft>
                <a:spcPts val="600"/>
              </a:spcAft>
              <a:buClr>
                <a:schemeClr val="tx1"/>
              </a:buClr>
              <a:buSzPct val="110000"/>
              <a:buFont typeface="Wingdings" panose="05000000000000000000" pitchFamily="2" charset="2"/>
              <a:buChar char="§"/>
            </a:pPr>
            <a:r>
              <a:rPr lang="en-US" sz="1800" b="1" dirty="0">
                <a:latin typeface="Source Sans Pro" panose="020B0503030403020204" pitchFamily="34" charset="0"/>
                <a:ea typeface="Source Sans Pro" panose="020B0503030403020204" pitchFamily="34" charset="0"/>
              </a:rPr>
              <a:t>Disaster Recovery: </a:t>
            </a:r>
            <a:r>
              <a:rPr lang="en-US" sz="1800" dirty="0">
                <a:latin typeface="Source Sans Pro" panose="020B0503030403020204" pitchFamily="34" charset="0"/>
                <a:ea typeface="Source Sans Pro" panose="020B0503030403020204" pitchFamily="34" charset="0"/>
              </a:rPr>
              <a:t>for Individuals, Governments and eligible non-profits</a:t>
            </a:r>
          </a:p>
        </p:txBody>
      </p:sp>
      <p:sp>
        <p:nvSpPr>
          <p:cNvPr id="3" name="Title 2">
            <a:extLst>
              <a:ext uri="{FF2B5EF4-FFF2-40B4-BE49-F238E27FC236}">
                <a16:creationId xmlns:a16="http://schemas.microsoft.com/office/drawing/2014/main" id="{4448733A-5A3C-4624-83DB-3C47CD94447E}"/>
              </a:ext>
            </a:extLst>
          </p:cNvPr>
          <p:cNvSpPr>
            <a:spLocks noGrp="1"/>
          </p:cNvSpPr>
          <p:nvPr>
            <p:ph type="title"/>
          </p:nvPr>
        </p:nvSpPr>
        <p:spPr/>
        <p:txBody>
          <a:bodyPr/>
          <a:lstStyle/>
          <a:p>
            <a:r>
              <a:rPr lang="en-US" dirty="0"/>
              <a:t>Types of Grants</a:t>
            </a:r>
          </a:p>
        </p:txBody>
      </p:sp>
      <p:sp>
        <p:nvSpPr>
          <p:cNvPr id="4" name="Slide Number Placeholder 3">
            <a:extLst>
              <a:ext uri="{FF2B5EF4-FFF2-40B4-BE49-F238E27FC236}">
                <a16:creationId xmlns:a16="http://schemas.microsoft.com/office/drawing/2014/main" id="{04E30DD8-E19E-3EA4-B551-9F54CCCA0204}"/>
              </a:ext>
            </a:extLst>
          </p:cNvPr>
          <p:cNvSpPr>
            <a:spLocks noGrp="1"/>
          </p:cNvSpPr>
          <p:nvPr>
            <p:ph type="sldNum" sz="quarter" idx="13"/>
          </p:nvPr>
        </p:nvSpPr>
        <p:spPr/>
        <p:txBody>
          <a:bodyPr/>
          <a:lstStyle/>
          <a:p>
            <a:fld id="{8FCC257D-A786-9244-9E17-CE618C8B9275}" type="slidenum">
              <a:rPr lang="en-US" smtClean="0"/>
              <a:pPr/>
              <a:t>8</a:t>
            </a:fld>
            <a:endParaRPr lang="en-US" dirty="0"/>
          </a:p>
        </p:txBody>
      </p:sp>
      <p:pic>
        <p:nvPicPr>
          <p:cNvPr id="19" name="Picture 18">
            <a:extLst>
              <a:ext uri="{FF2B5EF4-FFF2-40B4-BE49-F238E27FC236}">
                <a16:creationId xmlns:a16="http://schemas.microsoft.com/office/drawing/2014/main" id="{469403F7-FAFD-4BF5-9DF6-63DDB7E49DED}"/>
              </a:ext>
            </a:extLst>
          </p:cNvPr>
          <p:cNvPicPr>
            <a:picLocks noChangeAspect="1"/>
          </p:cNvPicPr>
          <p:nvPr/>
        </p:nvPicPr>
        <p:blipFill>
          <a:blip r:embed="rId2"/>
          <a:stretch>
            <a:fillRect/>
          </a:stretch>
        </p:blipFill>
        <p:spPr>
          <a:xfrm>
            <a:off x="6256784" y="1517814"/>
            <a:ext cx="6258104" cy="4551885"/>
          </a:xfrm>
          <a:prstGeom prst="rect">
            <a:avLst/>
          </a:prstGeom>
        </p:spPr>
      </p:pic>
    </p:spTree>
    <p:extLst>
      <p:ext uri="{BB962C8B-B14F-4D97-AF65-F5344CB8AC3E}">
        <p14:creationId xmlns:p14="http://schemas.microsoft.com/office/powerpoint/2010/main" val="4056573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21388" y="550868"/>
            <a:ext cx="6258252" cy="691252"/>
          </a:xfrm>
          <a:prstGeom prst="rect">
            <a:avLst/>
          </a:prstGeom>
        </p:spPr>
        <p:txBody>
          <a:bodyPr vert="horz" wrap="square" lIns="0" tIns="14007" rIns="0" bIns="0" rtlCol="0" anchor="ctr">
            <a:spAutoFit/>
          </a:bodyPr>
          <a:lstStyle/>
          <a:p>
            <a:pPr marL="11206">
              <a:spcBef>
                <a:spcPts val="110"/>
              </a:spcBef>
            </a:pPr>
            <a:r>
              <a:rPr lang="en-US" spc="4" dirty="0"/>
              <a:t>Preparedness/Prevention</a:t>
            </a:r>
            <a:br>
              <a:rPr lang="en-US" spc="4" dirty="0"/>
            </a:br>
            <a:r>
              <a:rPr lang="en-US" sz="1600" spc="4" dirty="0"/>
              <a:t>For more information, visit: www.FEMA.gov/grants/preparedness</a:t>
            </a:r>
            <a:endParaRPr sz="1600" dirty="0"/>
          </a:p>
        </p:txBody>
      </p:sp>
      <p:sp>
        <p:nvSpPr>
          <p:cNvPr id="4" name="object 4"/>
          <p:cNvSpPr txBox="1">
            <a:spLocks noGrp="1"/>
          </p:cNvSpPr>
          <p:nvPr>
            <p:ph type="body" idx="1"/>
          </p:nvPr>
        </p:nvSpPr>
        <p:spPr>
          <a:xfrm>
            <a:off x="721389" y="1603325"/>
            <a:ext cx="10763140" cy="4673338"/>
          </a:xfrm>
          <a:prstGeom prst="rect">
            <a:avLst/>
          </a:prstGeom>
        </p:spPr>
        <p:txBody>
          <a:bodyPr vert="horz" wrap="square" lIns="0" tIns="12326" rIns="0" bIns="0" rtlCol="0">
            <a:spAutoFit/>
          </a:bodyPr>
          <a:lstStyle/>
          <a:p>
            <a:pPr marL="10646" marR="81807" indent="0">
              <a:lnSpc>
                <a:spcPct val="101600"/>
              </a:lnSpc>
              <a:spcBef>
                <a:spcPts val="97"/>
              </a:spcBef>
              <a:buNone/>
              <a:tabLst>
                <a:tab pos="178183" algn="l"/>
              </a:tabLst>
            </a:pPr>
            <a:r>
              <a:rPr lang="en-US" sz="1600" b="1" spc="4" dirty="0">
                <a:solidFill>
                  <a:srgbClr val="001F60"/>
                </a:solidFill>
                <a:latin typeface="Source Sans Pro" panose="020B0503030403020204" pitchFamily="34" charset="0"/>
                <a:ea typeface="Source Sans Pro" panose="020B0503030403020204" pitchFamily="34" charset="0"/>
                <a:cs typeface="Calibri"/>
              </a:rPr>
              <a:t>Generally, funding for these programs flow through the state or UASI emergency management agency. Local governments/ organizations should contact those entities first for more information about pass-through opportunities.</a:t>
            </a:r>
          </a:p>
          <a:p>
            <a:pPr marL="10646" marR="81807" indent="0">
              <a:lnSpc>
                <a:spcPct val="101600"/>
              </a:lnSpc>
              <a:spcBef>
                <a:spcPts val="97"/>
              </a:spcBef>
              <a:buNone/>
              <a:tabLst>
                <a:tab pos="178183" algn="l"/>
              </a:tabLst>
            </a:pPr>
            <a:endParaRPr lang="en-US" sz="1600" b="1" spc="4" dirty="0">
              <a:solidFill>
                <a:srgbClr val="001F60"/>
              </a:solidFill>
              <a:latin typeface="Source Sans Pro" panose="020B0503030403020204" pitchFamily="34" charset="0"/>
              <a:ea typeface="Source Sans Pro" panose="020B0503030403020204" pitchFamily="34" charset="0"/>
              <a:cs typeface="Calibri"/>
            </a:endParaRPr>
          </a:p>
          <a:p>
            <a:pPr marL="177623" marR="81807" indent="-166977">
              <a:lnSpc>
                <a:spcPct val="101600"/>
              </a:lnSpc>
              <a:spcBef>
                <a:spcPts val="97"/>
              </a:spcBef>
              <a:buFont typeface="Arial"/>
              <a:buChar char="•"/>
              <a:tabLst>
                <a:tab pos="178183" algn="l"/>
              </a:tabLst>
            </a:pPr>
            <a:r>
              <a:rPr sz="1600" b="1" u="sng" spc="4" dirty="0">
                <a:solidFill>
                  <a:srgbClr val="001F60"/>
                </a:solidFill>
                <a:latin typeface="Source Sans Pro" panose="020B0503030403020204" pitchFamily="34" charset="0"/>
                <a:ea typeface="Source Sans Pro" panose="020B0503030403020204" pitchFamily="34" charset="0"/>
                <a:cs typeface="Calibri"/>
              </a:rPr>
              <a:t>State </a:t>
            </a:r>
            <a:r>
              <a:rPr sz="1600" b="1" u="sng" spc="13" dirty="0">
                <a:solidFill>
                  <a:srgbClr val="001F60"/>
                </a:solidFill>
                <a:latin typeface="Source Sans Pro" panose="020B0503030403020204" pitchFamily="34" charset="0"/>
                <a:ea typeface="Source Sans Pro" panose="020B0503030403020204" pitchFamily="34" charset="0"/>
                <a:cs typeface="Calibri"/>
              </a:rPr>
              <a:t>Homeland </a:t>
            </a:r>
            <a:r>
              <a:rPr sz="1600" b="1" u="sng" spc="9" dirty="0">
                <a:solidFill>
                  <a:srgbClr val="001F60"/>
                </a:solidFill>
                <a:latin typeface="Source Sans Pro" panose="020B0503030403020204" pitchFamily="34" charset="0"/>
                <a:ea typeface="Source Sans Pro" panose="020B0503030403020204" pitchFamily="34" charset="0"/>
                <a:cs typeface="Calibri"/>
              </a:rPr>
              <a:t>Security </a:t>
            </a:r>
            <a:r>
              <a:rPr sz="1600" b="1" u="sng" spc="4" dirty="0">
                <a:solidFill>
                  <a:srgbClr val="001F60"/>
                </a:solidFill>
                <a:latin typeface="Source Sans Pro" panose="020B0503030403020204" pitchFamily="34" charset="0"/>
                <a:ea typeface="Source Sans Pro" panose="020B0503030403020204" pitchFamily="34" charset="0"/>
                <a:cs typeface="Calibri"/>
              </a:rPr>
              <a:t>Program </a:t>
            </a:r>
            <a:r>
              <a:rPr sz="1600" b="1" u="sng" spc="13" dirty="0">
                <a:solidFill>
                  <a:srgbClr val="001F60"/>
                </a:solidFill>
                <a:latin typeface="Source Sans Pro" panose="020B0503030403020204" pitchFamily="34" charset="0"/>
                <a:ea typeface="Source Sans Pro" panose="020B0503030403020204" pitchFamily="34" charset="0"/>
                <a:cs typeface="Calibri"/>
              </a:rPr>
              <a:t>(SHSP)</a:t>
            </a:r>
            <a:r>
              <a:rPr sz="1600" b="1" spc="13" dirty="0">
                <a:solidFill>
                  <a:srgbClr val="001F60"/>
                </a:solidFill>
                <a:latin typeface="Source Sans Pro" panose="020B0503030403020204" pitchFamily="34" charset="0"/>
                <a:ea typeface="Source Sans Pro" panose="020B0503030403020204" pitchFamily="34" charset="0"/>
                <a:cs typeface="Calibri"/>
              </a:rPr>
              <a:t>: </a:t>
            </a:r>
            <a:r>
              <a:rPr sz="1600" spc="9" dirty="0">
                <a:latin typeface="Source Sans Pro" panose="020B0503030403020204" pitchFamily="34" charset="0"/>
                <a:ea typeface="Source Sans Pro" panose="020B0503030403020204" pitchFamily="34" charset="0"/>
              </a:rPr>
              <a:t>SHSP </a:t>
            </a:r>
            <a:r>
              <a:rPr sz="1600" dirty="0">
                <a:latin typeface="Source Sans Pro" panose="020B0503030403020204" pitchFamily="34" charset="0"/>
                <a:ea typeface="Source Sans Pro" panose="020B0503030403020204" pitchFamily="34" charset="0"/>
              </a:rPr>
              <a:t>provides </a:t>
            </a:r>
            <a:r>
              <a:rPr sz="1600" spc="9" dirty="0">
                <a:latin typeface="Source Sans Pro" panose="020B0503030403020204" pitchFamily="34" charset="0"/>
                <a:ea typeface="Source Sans Pro" panose="020B0503030403020204" pitchFamily="34" charset="0"/>
              </a:rPr>
              <a:t>funding </a:t>
            </a:r>
            <a:r>
              <a:rPr sz="1600" dirty="0">
                <a:latin typeface="Source Sans Pro" panose="020B0503030403020204" pitchFamily="34" charset="0"/>
                <a:ea typeface="Source Sans Pro" panose="020B0503030403020204" pitchFamily="34" charset="0"/>
              </a:rPr>
              <a:t>to </a:t>
            </a:r>
            <a:r>
              <a:rPr sz="1600" spc="4" dirty="0">
                <a:latin typeface="Source Sans Pro" panose="020B0503030403020204" pitchFamily="34" charset="0"/>
                <a:ea typeface="Source Sans Pro" panose="020B0503030403020204" pitchFamily="34" charset="0"/>
              </a:rPr>
              <a:t>implement </a:t>
            </a:r>
            <a:r>
              <a:rPr sz="1600" dirty="0">
                <a:latin typeface="Source Sans Pro" panose="020B0503030403020204" pitchFamily="34" charset="0"/>
                <a:ea typeface="Source Sans Pro" panose="020B0503030403020204" pitchFamily="34" charset="0"/>
              </a:rPr>
              <a:t>initiatives </a:t>
            </a:r>
            <a:r>
              <a:rPr sz="1600" spc="4" dirty="0">
                <a:latin typeface="Source Sans Pro" panose="020B0503030403020204" pitchFamily="34" charset="0"/>
                <a:ea typeface="Source Sans Pro" panose="020B0503030403020204" pitchFamily="34" charset="0"/>
              </a:rPr>
              <a:t>that address </a:t>
            </a:r>
            <a:r>
              <a:rPr sz="1600" dirty="0">
                <a:latin typeface="Source Sans Pro" panose="020B0503030403020204" pitchFamily="34" charset="0"/>
                <a:ea typeface="Source Sans Pro" panose="020B0503030403020204" pitchFamily="34" charset="0"/>
              </a:rPr>
              <a:t>shortfalls </a:t>
            </a:r>
            <a:r>
              <a:rPr sz="1600" spc="9" dirty="0">
                <a:latin typeface="Source Sans Pro" panose="020B0503030403020204" pitchFamily="34" charset="0"/>
                <a:ea typeface="Source Sans Pro" panose="020B0503030403020204" pitchFamily="34" charset="0"/>
              </a:rPr>
              <a:t>and </a:t>
            </a:r>
            <a:r>
              <a:rPr sz="1600" spc="4" dirty="0">
                <a:latin typeface="Source Sans Pro" panose="020B0503030403020204" pitchFamily="34" charset="0"/>
                <a:ea typeface="Source Sans Pro" panose="020B0503030403020204" pitchFamily="34" charset="0"/>
              </a:rPr>
              <a:t>deficiencies identified </a:t>
            </a:r>
            <a:r>
              <a:rPr sz="1600" dirty="0">
                <a:latin typeface="Source Sans Pro" panose="020B0503030403020204" pitchFamily="34" charset="0"/>
                <a:ea typeface="Source Sans Pro" panose="020B0503030403020204" pitchFamily="34" charset="0"/>
              </a:rPr>
              <a:t>in </a:t>
            </a:r>
            <a:r>
              <a:rPr sz="1600" spc="4" dirty="0">
                <a:latin typeface="Source Sans Pro" panose="020B0503030403020204" pitchFamily="34" charset="0"/>
                <a:ea typeface="Source Sans Pro" panose="020B0503030403020204" pitchFamily="34" charset="0"/>
              </a:rPr>
              <a:t>the </a:t>
            </a:r>
            <a:r>
              <a:rPr sz="1600" dirty="0">
                <a:latin typeface="Source Sans Pro" panose="020B0503030403020204" pitchFamily="34" charset="0"/>
                <a:ea typeface="Source Sans Pro" panose="020B0503030403020204" pitchFamily="34" charset="0"/>
              </a:rPr>
              <a:t>Stakeholder </a:t>
            </a:r>
            <a:r>
              <a:rPr sz="1600" spc="4" dirty="0">
                <a:latin typeface="Source Sans Pro" panose="020B0503030403020204" pitchFamily="34" charset="0"/>
                <a:ea typeface="Source Sans Pro" panose="020B0503030403020204" pitchFamily="34" charset="0"/>
              </a:rPr>
              <a:t>Preparedness </a:t>
            </a:r>
            <a:r>
              <a:rPr sz="1600" spc="-13" dirty="0">
                <a:latin typeface="Source Sans Pro" panose="020B0503030403020204" pitchFamily="34" charset="0"/>
                <a:ea typeface="Source Sans Pro" panose="020B0503030403020204" pitchFamily="34" charset="0"/>
              </a:rPr>
              <a:t>Review, </a:t>
            </a:r>
            <a:r>
              <a:rPr sz="1600" spc="4" dirty="0">
                <a:latin typeface="Source Sans Pro" panose="020B0503030403020204" pitchFamily="34" charset="0"/>
                <a:ea typeface="Source Sans Pro" panose="020B0503030403020204" pitchFamily="34" charset="0"/>
              </a:rPr>
              <a:t>which is a self-assessment of a </a:t>
            </a:r>
            <a:r>
              <a:rPr sz="1600" spc="-4" dirty="0">
                <a:latin typeface="Source Sans Pro" panose="020B0503030403020204" pitchFamily="34" charset="0"/>
                <a:ea typeface="Source Sans Pro" panose="020B0503030403020204" pitchFamily="34" charset="0"/>
              </a:rPr>
              <a:t>jurisdiction’s </a:t>
            </a:r>
            <a:r>
              <a:rPr sz="1600" dirty="0">
                <a:latin typeface="Source Sans Pro" panose="020B0503030403020204" pitchFamily="34" charset="0"/>
                <a:ea typeface="Source Sans Pro" panose="020B0503030403020204" pitchFamily="34" charset="0"/>
              </a:rPr>
              <a:t>current </a:t>
            </a:r>
            <a:r>
              <a:rPr sz="1600" spc="4" dirty="0">
                <a:latin typeface="Source Sans Pro" panose="020B0503030403020204" pitchFamily="34" charset="0"/>
                <a:ea typeface="Source Sans Pro" panose="020B0503030403020204" pitchFamily="34" charset="0"/>
              </a:rPr>
              <a:t>capability </a:t>
            </a:r>
            <a:r>
              <a:rPr sz="1600" dirty="0">
                <a:latin typeface="Source Sans Pro" panose="020B0503030403020204" pitchFamily="34" charset="0"/>
                <a:ea typeface="Source Sans Pro" panose="020B0503030403020204" pitchFamily="34" charset="0"/>
              </a:rPr>
              <a:t>levels against </a:t>
            </a:r>
            <a:r>
              <a:rPr sz="1600" spc="4" dirty="0">
                <a:latin typeface="Source Sans Pro" panose="020B0503030403020204" pitchFamily="34" charset="0"/>
                <a:ea typeface="Source Sans Pro" panose="020B0503030403020204" pitchFamily="34" charset="0"/>
              </a:rPr>
              <a:t>the </a:t>
            </a:r>
            <a:r>
              <a:rPr sz="1600" spc="-4" dirty="0">
                <a:latin typeface="Source Sans Pro" panose="020B0503030403020204" pitchFamily="34" charset="0"/>
                <a:ea typeface="Source Sans Pro" panose="020B0503030403020204" pitchFamily="34" charset="0"/>
              </a:rPr>
              <a:t>targets </a:t>
            </a:r>
            <a:r>
              <a:rPr sz="1600" spc="4" dirty="0">
                <a:latin typeface="Source Sans Pro" panose="020B0503030403020204" pitchFamily="34" charset="0"/>
                <a:ea typeface="Source Sans Pro" panose="020B0503030403020204" pitchFamily="34" charset="0"/>
              </a:rPr>
              <a:t>identified in the </a:t>
            </a:r>
            <a:r>
              <a:rPr sz="1600" dirty="0">
                <a:latin typeface="Source Sans Pro" panose="020B0503030403020204" pitchFamily="34" charset="0"/>
                <a:ea typeface="Source Sans Pro" panose="020B0503030403020204" pitchFamily="34" charset="0"/>
              </a:rPr>
              <a:t>Threat </a:t>
            </a:r>
            <a:r>
              <a:rPr sz="1600" spc="9" dirty="0">
                <a:latin typeface="Source Sans Pro" panose="020B0503030403020204" pitchFamily="34" charset="0"/>
                <a:ea typeface="Source Sans Pro" panose="020B0503030403020204" pitchFamily="34" charset="0"/>
              </a:rPr>
              <a:t>and </a:t>
            </a:r>
            <a:r>
              <a:rPr sz="1600" dirty="0">
                <a:latin typeface="Source Sans Pro" panose="020B0503030403020204" pitchFamily="34" charset="0"/>
                <a:ea typeface="Source Sans Pro" panose="020B0503030403020204" pitchFamily="34" charset="0"/>
              </a:rPr>
              <a:t>Hazard Identification </a:t>
            </a:r>
            <a:r>
              <a:rPr sz="1600" spc="9" dirty="0">
                <a:latin typeface="Source Sans Pro" panose="020B0503030403020204" pitchFamily="34" charset="0"/>
                <a:ea typeface="Source Sans Pro" panose="020B0503030403020204" pitchFamily="34" charset="0"/>
              </a:rPr>
              <a:t>and  </a:t>
            </a:r>
            <a:r>
              <a:rPr sz="1600" dirty="0">
                <a:latin typeface="Source Sans Pro" panose="020B0503030403020204" pitchFamily="34" charset="0"/>
                <a:ea typeface="Source Sans Pro" panose="020B0503030403020204" pitchFamily="34" charset="0"/>
              </a:rPr>
              <a:t>Risk </a:t>
            </a:r>
            <a:r>
              <a:rPr sz="1600" spc="4" dirty="0">
                <a:latin typeface="Source Sans Pro" panose="020B0503030403020204" pitchFamily="34" charset="0"/>
                <a:ea typeface="Source Sans Pro" panose="020B0503030403020204" pitchFamily="34" charset="0"/>
              </a:rPr>
              <a:t>Assessment (THIRA). </a:t>
            </a:r>
            <a:endParaRPr sz="1600" dirty="0">
              <a:latin typeface="Source Sans Pro" panose="020B0503030403020204" pitchFamily="34" charset="0"/>
              <a:ea typeface="Source Sans Pro" panose="020B0503030403020204" pitchFamily="34" charset="0"/>
              <a:cs typeface="Calibri"/>
            </a:endParaRPr>
          </a:p>
          <a:p>
            <a:pPr>
              <a:lnSpc>
                <a:spcPct val="100000"/>
              </a:lnSpc>
              <a:spcBef>
                <a:spcPts val="4"/>
              </a:spcBef>
              <a:buClr>
                <a:srgbClr val="001F60"/>
              </a:buClr>
              <a:buFont typeface="Arial"/>
              <a:buChar char="•"/>
            </a:pPr>
            <a:endParaRPr sz="1600" dirty="0">
              <a:latin typeface="Source Sans Pro" panose="020B0503030403020204" pitchFamily="34" charset="0"/>
              <a:ea typeface="Source Sans Pro" panose="020B0503030403020204" pitchFamily="34" charset="0"/>
            </a:endParaRPr>
          </a:p>
          <a:p>
            <a:pPr marL="177623" marR="24094" indent="-166977">
              <a:lnSpc>
                <a:spcPct val="101600"/>
              </a:lnSpc>
              <a:buFont typeface="Arial"/>
              <a:buChar char="•"/>
              <a:tabLst>
                <a:tab pos="178183" algn="l"/>
              </a:tabLst>
            </a:pPr>
            <a:r>
              <a:rPr sz="1600" b="1" u="sng" spc="13" dirty="0">
                <a:solidFill>
                  <a:srgbClr val="001F60"/>
                </a:solidFill>
                <a:latin typeface="Source Sans Pro" panose="020B0503030403020204" pitchFamily="34" charset="0"/>
                <a:ea typeface="Source Sans Pro" panose="020B0503030403020204" pitchFamily="34" charset="0"/>
                <a:cs typeface="Calibri"/>
              </a:rPr>
              <a:t>Urban </a:t>
            </a:r>
            <a:r>
              <a:rPr sz="1600" b="1" u="sng" spc="9" dirty="0">
                <a:solidFill>
                  <a:srgbClr val="001F60"/>
                </a:solidFill>
                <a:latin typeface="Source Sans Pro" panose="020B0503030403020204" pitchFamily="34" charset="0"/>
                <a:ea typeface="Source Sans Pro" panose="020B0503030403020204" pitchFamily="34" charset="0"/>
                <a:cs typeface="Calibri"/>
              </a:rPr>
              <a:t>Area Security </a:t>
            </a:r>
            <a:r>
              <a:rPr sz="1600" b="1" u="sng" spc="4" dirty="0">
                <a:solidFill>
                  <a:srgbClr val="001F60"/>
                </a:solidFill>
                <a:latin typeface="Source Sans Pro" panose="020B0503030403020204" pitchFamily="34" charset="0"/>
                <a:ea typeface="Source Sans Pro" panose="020B0503030403020204" pitchFamily="34" charset="0"/>
                <a:cs typeface="Calibri"/>
              </a:rPr>
              <a:t>Initiative </a:t>
            </a:r>
            <a:r>
              <a:rPr sz="1600" b="1" u="sng" spc="9" dirty="0">
                <a:solidFill>
                  <a:srgbClr val="001F60"/>
                </a:solidFill>
                <a:latin typeface="Source Sans Pro" panose="020B0503030403020204" pitchFamily="34" charset="0"/>
                <a:ea typeface="Source Sans Pro" panose="020B0503030403020204" pitchFamily="34" charset="0"/>
                <a:cs typeface="Calibri"/>
              </a:rPr>
              <a:t>(UASI)</a:t>
            </a:r>
            <a:r>
              <a:rPr sz="1600" b="1" spc="9" dirty="0">
                <a:solidFill>
                  <a:srgbClr val="001F60"/>
                </a:solidFill>
                <a:latin typeface="Source Sans Pro" panose="020B0503030403020204" pitchFamily="34" charset="0"/>
                <a:ea typeface="Source Sans Pro" panose="020B0503030403020204" pitchFamily="34" charset="0"/>
                <a:cs typeface="Calibri"/>
              </a:rPr>
              <a:t>: </a:t>
            </a:r>
            <a:r>
              <a:rPr sz="1600" dirty="0">
                <a:latin typeface="Source Sans Pro" panose="020B0503030403020204" pitchFamily="34" charset="0"/>
                <a:ea typeface="Source Sans Pro" panose="020B0503030403020204" pitchFamily="34" charset="0"/>
              </a:rPr>
              <a:t>UASI </a:t>
            </a:r>
            <a:r>
              <a:rPr sz="1600" spc="4" dirty="0">
                <a:latin typeface="Source Sans Pro" panose="020B0503030403020204" pitchFamily="34" charset="0"/>
                <a:ea typeface="Source Sans Pro" panose="020B0503030403020204" pitchFamily="34" charset="0"/>
              </a:rPr>
              <a:t>address</a:t>
            </a:r>
            <a:r>
              <a:rPr lang="en-US" sz="1600" spc="4" dirty="0">
                <a:latin typeface="Source Sans Pro" panose="020B0503030403020204" pitchFamily="34" charset="0"/>
                <a:ea typeface="Source Sans Pro" panose="020B0503030403020204" pitchFamily="34" charset="0"/>
              </a:rPr>
              <a:t>es</a:t>
            </a:r>
            <a:r>
              <a:rPr sz="1600" spc="4" dirty="0">
                <a:latin typeface="Source Sans Pro" panose="020B0503030403020204" pitchFamily="34" charset="0"/>
                <a:ea typeface="Source Sans Pro" panose="020B0503030403020204" pitchFamily="34" charset="0"/>
              </a:rPr>
              <a:t> the unique </a:t>
            </a:r>
            <a:r>
              <a:rPr sz="1600" spc="9" dirty="0">
                <a:latin typeface="Source Sans Pro" panose="020B0503030403020204" pitchFamily="34" charset="0"/>
                <a:ea typeface="Source Sans Pro" panose="020B0503030403020204" pitchFamily="34" charset="0"/>
              </a:rPr>
              <a:t>planning, </a:t>
            </a:r>
            <a:r>
              <a:rPr sz="1600" spc="-4" dirty="0">
                <a:latin typeface="Source Sans Pro" panose="020B0503030403020204" pitchFamily="34" charset="0"/>
                <a:ea typeface="Source Sans Pro" panose="020B0503030403020204" pitchFamily="34" charset="0"/>
              </a:rPr>
              <a:t>organization, </a:t>
            </a:r>
            <a:r>
              <a:rPr sz="1600" spc="4" dirty="0">
                <a:latin typeface="Source Sans Pro" panose="020B0503030403020204" pitchFamily="34" charset="0"/>
                <a:ea typeface="Source Sans Pro" panose="020B0503030403020204" pitchFamily="34" charset="0"/>
              </a:rPr>
              <a:t>equipment, training, </a:t>
            </a:r>
            <a:r>
              <a:rPr sz="1600" spc="9" dirty="0">
                <a:latin typeface="Source Sans Pro" panose="020B0503030403020204" pitchFamily="34" charset="0"/>
                <a:ea typeface="Source Sans Pro" panose="020B0503030403020204" pitchFamily="34" charset="0"/>
              </a:rPr>
              <a:t>and </a:t>
            </a:r>
            <a:r>
              <a:rPr sz="1600" spc="-4" dirty="0">
                <a:latin typeface="Source Sans Pro" panose="020B0503030403020204" pitchFamily="34" charset="0"/>
                <a:ea typeface="Source Sans Pro" panose="020B0503030403020204" pitchFamily="34" charset="0"/>
              </a:rPr>
              <a:t>exercise </a:t>
            </a:r>
            <a:r>
              <a:rPr sz="1600" spc="4" dirty="0">
                <a:latin typeface="Source Sans Pro" panose="020B0503030403020204" pitchFamily="34" charset="0"/>
                <a:ea typeface="Source Sans Pro" panose="020B0503030403020204" pitchFamily="34" charset="0"/>
              </a:rPr>
              <a:t>needs of high-threat, high-density urban </a:t>
            </a:r>
            <a:r>
              <a:rPr sz="1600" dirty="0">
                <a:latin typeface="Source Sans Pro" panose="020B0503030403020204" pitchFamily="34" charset="0"/>
                <a:ea typeface="Source Sans Pro" panose="020B0503030403020204" pitchFamily="34" charset="0"/>
              </a:rPr>
              <a:t>areas, </a:t>
            </a:r>
            <a:r>
              <a:rPr sz="1600" spc="9" dirty="0">
                <a:latin typeface="Source Sans Pro" panose="020B0503030403020204" pitchFamily="34" charset="0"/>
                <a:ea typeface="Source Sans Pro" panose="020B0503030403020204" pitchFamily="34" charset="0"/>
              </a:rPr>
              <a:t>and </a:t>
            </a:r>
            <a:r>
              <a:rPr sz="1600" dirty="0">
                <a:latin typeface="Source Sans Pro" panose="020B0503030403020204" pitchFamily="34" charset="0"/>
                <a:ea typeface="Source Sans Pro" panose="020B0503030403020204" pitchFamily="34" charset="0"/>
              </a:rPr>
              <a:t>assists </a:t>
            </a:r>
            <a:r>
              <a:rPr sz="1600" spc="9" dirty="0">
                <a:latin typeface="Source Sans Pro" panose="020B0503030403020204" pitchFamily="34" charset="0"/>
                <a:ea typeface="Source Sans Pro" panose="020B0503030403020204" pitchFamily="34" charset="0"/>
              </a:rPr>
              <a:t>them </a:t>
            </a:r>
            <a:r>
              <a:rPr sz="1600" spc="4" dirty="0">
                <a:latin typeface="Source Sans Pro" panose="020B0503030403020204" pitchFamily="34" charset="0"/>
                <a:ea typeface="Source Sans Pro" panose="020B0503030403020204" pitchFamily="34" charset="0"/>
              </a:rPr>
              <a:t>in building </a:t>
            </a:r>
            <a:r>
              <a:rPr sz="1600" spc="9" dirty="0">
                <a:latin typeface="Source Sans Pro" panose="020B0503030403020204" pitchFamily="34" charset="0"/>
                <a:ea typeface="Source Sans Pro" panose="020B0503030403020204" pitchFamily="34" charset="0"/>
              </a:rPr>
              <a:t>an enhanced </a:t>
            </a:r>
            <a:r>
              <a:rPr sz="1600" spc="4" dirty="0">
                <a:latin typeface="Source Sans Pro" panose="020B0503030403020204" pitchFamily="34" charset="0"/>
                <a:ea typeface="Source Sans Pro" panose="020B0503030403020204" pitchFamily="34" charset="0"/>
              </a:rPr>
              <a:t>and sustainable capacity </a:t>
            </a:r>
            <a:r>
              <a:rPr sz="1600" dirty="0">
                <a:latin typeface="Source Sans Pro" panose="020B0503030403020204" pitchFamily="34" charset="0"/>
                <a:ea typeface="Source Sans Pro" panose="020B0503030403020204" pitchFamily="34" charset="0"/>
              </a:rPr>
              <a:t>to prevent, protect against, mitigate, </a:t>
            </a:r>
            <a:r>
              <a:rPr sz="1600" spc="4" dirty="0">
                <a:latin typeface="Source Sans Pro" panose="020B0503030403020204" pitchFamily="34" charset="0"/>
                <a:ea typeface="Source Sans Pro" panose="020B0503030403020204" pitchFamily="34" charset="0"/>
              </a:rPr>
              <a:t>respond </a:t>
            </a:r>
            <a:r>
              <a:rPr sz="1600" spc="-4" dirty="0">
                <a:latin typeface="Source Sans Pro" panose="020B0503030403020204" pitchFamily="34" charset="0"/>
                <a:ea typeface="Source Sans Pro" panose="020B0503030403020204" pitchFamily="34" charset="0"/>
              </a:rPr>
              <a:t>to, </a:t>
            </a:r>
            <a:r>
              <a:rPr sz="1600" spc="9" dirty="0">
                <a:latin typeface="Source Sans Pro" panose="020B0503030403020204" pitchFamily="34" charset="0"/>
                <a:ea typeface="Source Sans Pro" panose="020B0503030403020204" pitchFamily="34" charset="0"/>
              </a:rPr>
              <a:t>and </a:t>
            </a:r>
            <a:r>
              <a:rPr sz="1600" dirty="0">
                <a:latin typeface="Source Sans Pro" panose="020B0503030403020204" pitchFamily="34" charset="0"/>
                <a:ea typeface="Source Sans Pro" panose="020B0503030403020204" pitchFamily="34" charset="0"/>
              </a:rPr>
              <a:t>recover from </a:t>
            </a:r>
            <a:r>
              <a:rPr sz="1600" spc="4" dirty="0">
                <a:latin typeface="Source Sans Pro" panose="020B0503030403020204" pitchFamily="34" charset="0"/>
                <a:ea typeface="Source Sans Pro" panose="020B0503030403020204" pitchFamily="34" charset="0"/>
              </a:rPr>
              <a:t>acts of </a:t>
            </a:r>
            <a:r>
              <a:rPr sz="1600" dirty="0">
                <a:latin typeface="Source Sans Pro" panose="020B0503030403020204" pitchFamily="34" charset="0"/>
                <a:ea typeface="Source Sans Pro" panose="020B0503030403020204" pitchFamily="34" charset="0"/>
              </a:rPr>
              <a:t>terrorism. </a:t>
            </a:r>
            <a:endParaRPr sz="1600" dirty="0">
              <a:latin typeface="Source Sans Pro" panose="020B0503030403020204" pitchFamily="34" charset="0"/>
              <a:ea typeface="Source Sans Pro" panose="020B0503030403020204" pitchFamily="34" charset="0"/>
              <a:cs typeface="Calibri"/>
            </a:endParaRPr>
          </a:p>
          <a:p>
            <a:pPr>
              <a:lnSpc>
                <a:spcPct val="100000"/>
              </a:lnSpc>
              <a:spcBef>
                <a:spcPts val="9"/>
              </a:spcBef>
              <a:buClr>
                <a:srgbClr val="001F60"/>
              </a:buClr>
              <a:buFont typeface="Arial"/>
              <a:buChar char="•"/>
            </a:pPr>
            <a:endParaRPr lang="en-US" sz="1600" dirty="0">
              <a:latin typeface="Source Sans Pro" panose="020B0503030403020204" pitchFamily="34" charset="0"/>
              <a:ea typeface="Source Sans Pro" panose="020B0503030403020204" pitchFamily="34" charset="0"/>
            </a:endParaRPr>
          </a:p>
          <a:p>
            <a:pPr marL="177623" marR="4483" indent="-166977">
              <a:lnSpc>
                <a:spcPct val="101600"/>
              </a:lnSpc>
              <a:buFont typeface="Arial"/>
              <a:buChar char="•"/>
              <a:tabLst>
                <a:tab pos="178183" algn="l"/>
              </a:tabLst>
            </a:pPr>
            <a:r>
              <a:rPr lang="en-US" sz="1600" b="1" u="sng" spc="9"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Emergency Management Performance </a:t>
            </a:r>
            <a:r>
              <a:rPr lang="en-US" sz="1600" b="1" u="sng" spc="4"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Grant </a:t>
            </a:r>
            <a:r>
              <a:rPr lang="en-US" sz="1600" b="1" u="sng" spc="13"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(EMPG)</a:t>
            </a:r>
            <a:r>
              <a:rPr lang="en-US" sz="1600" b="1" spc="4" dirty="0">
                <a:solidFill>
                  <a:srgbClr val="001F60"/>
                </a:solidFill>
                <a:latin typeface="Source Sans Pro" panose="020B0503030403020204" pitchFamily="34" charset="0"/>
                <a:ea typeface="Source Sans Pro" panose="020B0503030403020204" pitchFamily="34" charset="0"/>
                <a:cs typeface="Calibri" panose="020F0502020204030204" pitchFamily="34" charset="0"/>
              </a:rPr>
              <a:t>: </a:t>
            </a:r>
            <a:r>
              <a:rPr lang="en-US" sz="1600" spc="9" dirty="0">
                <a:latin typeface="Source Sans Pro" panose="020B0503030403020204" pitchFamily="34" charset="0"/>
                <a:ea typeface="Source Sans Pro" panose="020B0503030403020204" pitchFamily="34" charset="0"/>
                <a:cs typeface="Calibri" panose="020F0502020204030204" pitchFamily="34" charset="0"/>
              </a:rPr>
              <a:t>EMPG </a:t>
            </a:r>
            <a:r>
              <a:rPr lang="en-US" sz="1600" dirty="0">
                <a:latin typeface="Source Sans Pro" panose="020B0503030403020204" pitchFamily="34" charset="0"/>
                <a:ea typeface="Source Sans Pro" panose="020B0503030403020204" pitchFamily="34" charset="0"/>
                <a:cs typeface="Calibri" panose="020F0502020204030204" pitchFamily="34" charset="0"/>
              </a:rPr>
              <a:t>assists state, local, tribal and territorial </a:t>
            </a:r>
            <a:r>
              <a:rPr lang="en-US" sz="1600" spc="4" dirty="0">
                <a:latin typeface="Source Sans Pro" panose="020B0503030403020204" pitchFamily="34" charset="0"/>
                <a:ea typeface="Source Sans Pro" panose="020B0503030403020204" pitchFamily="34" charset="0"/>
                <a:cs typeface="Calibri" panose="020F0502020204030204" pitchFamily="34" charset="0"/>
              </a:rPr>
              <a:t>governments in preparing </a:t>
            </a:r>
            <a:r>
              <a:rPr lang="en-US" sz="1600" dirty="0">
                <a:latin typeface="Source Sans Pro" panose="020B0503030403020204" pitchFamily="34" charset="0"/>
                <a:ea typeface="Source Sans Pro" panose="020B0503030403020204" pitchFamily="34" charset="0"/>
                <a:cs typeface="Calibri" panose="020F0502020204030204" pitchFamily="34" charset="0"/>
              </a:rPr>
              <a:t>for all-hazards. </a:t>
            </a:r>
            <a:r>
              <a:rPr lang="en-US" sz="1600" spc="9" dirty="0">
                <a:latin typeface="Source Sans Pro" panose="020B0503030403020204" pitchFamily="34" charset="0"/>
                <a:ea typeface="Source Sans Pro" panose="020B0503030403020204" pitchFamily="34" charset="0"/>
                <a:cs typeface="Calibri" panose="020F0502020204030204" pitchFamily="34" charset="0"/>
              </a:rPr>
              <a:t>The </a:t>
            </a:r>
            <a:r>
              <a:rPr lang="en-US" sz="1600" dirty="0">
                <a:latin typeface="Source Sans Pro" panose="020B0503030403020204" pitchFamily="34" charset="0"/>
                <a:ea typeface="Source Sans Pro" panose="020B0503030403020204" pitchFamily="34" charset="0"/>
                <a:cs typeface="Calibri" panose="020F0502020204030204" pitchFamily="34" charset="0"/>
              </a:rPr>
              <a:t>intent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of the </a:t>
            </a:r>
            <a:r>
              <a:rPr lang="en-US" sz="1600" spc="9" dirty="0">
                <a:latin typeface="Source Sans Pro" panose="020B0503030403020204" pitchFamily="34" charset="0"/>
                <a:ea typeface="Source Sans Pro" panose="020B0503030403020204" pitchFamily="34" charset="0"/>
                <a:cs typeface="Calibri" panose="020F0502020204030204" pitchFamily="34" charset="0"/>
              </a:rPr>
              <a:t>EMPG </a:t>
            </a:r>
            <a:r>
              <a:rPr lang="en-US" sz="1600" dirty="0">
                <a:latin typeface="Source Sans Pro" panose="020B0503030403020204" pitchFamily="34" charset="0"/>
                <a:ea typeface="Source Sans Pro" panose="020B0503030403020204" pitchFamily="34" charset="0"/>
                <a:cs typeface="Calibri" panose="020F0502020204030204" pitchFamily="34" charset="0"/>
              </a:rPr>
              <a:t>Program </a:t>
            </a:r>
            <a:r>
              <a:rPr lang="en-US" sz="1600" spc="-4" dirty="0">
                <a:latin typeface="Source Sans Pro" panose="020B0503030403020204" pitchFamily="34" charset="0"/>
                <a:ea typeface="Source Sans Pro" panose="020B0503030403020204" pitchFamily="34" charset="0"/>
                <a:cs typeface="Calibri" panose="020F0502020204030204" pitchFamily="34" charset="0"/>
              </a:rPr>
              <a:t>is </a:t>
            </a:r>
            <a:r>
              <a:rPr lang="en-US" sz="1600" dirty="0">
                <a:latin typeface="Source Sans Pro" panose="020B0503030403020204" pitchFamily="34" charset="0"/>
                <a:ea typeface="Source Sans Pro" panose="020B0503030403020204" pitchFamily="34" charset="0"/>
                <a:cs typeface="Calibri" panose="020F0502020204030204" pitchFamily="34" charset="0"/>
              </a:rPr>
              <a:t>to </a:t>
            </a:r>
            <a:r>
              <a:rPr lang="en-US" sz="1600" spc="4" dirty="0">
                <a:latin typeface="Source Sans Pro" panose="020B0503030403020204" pitchFamily="34" charset="0"/>
                <a:ea typeface="Source Sans Pro" panose="020B0503030403020204" pitchFamily="34" charset="0"/>
                <a:cs typeface="Calibri" panose="020F0502020204030204" pitchFamily="34" charset="0"/>
              </a:rPr>
              <a:t>provide </a:t>
            </a:r>
            <a:r>
              <a:rPr lang="en-US" sz="1600" dirty="0">
                <a:latin typeface="Source Sans Pro" panose="020B0503030403020204" pitchFamily="34" charset="0"/>
                <a:ea typeface="Source Sans Pro" panose="020B0503030403020204" pitchFamily="34" charset="0"/>
                <a:cs typeface="Calibri" panose="020F0502020204030204" pitchFamily="34" charset="0"/>
              </a:rPr>
              <a:t>grant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funding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to </a:t>
            </a:r>
            <a:r>
              <a:rPr lang="en-US" sz="1600" dirty="0">
                <a:latin typeface="Source Sans Pro" panose="020B0503030403020204" pitchFamily="34" charset="0"/>
                <a:ea typeface="Source Sans Pro" panose="020B0503030403020204" pitchFamily="34" charset="0"/>
                <a:cs typeface="Calibri" panose="020F0502020204030204" pitchFamily="34" charset="0"/>
              </a:rPr>
              <a:t>assist </a:t>
            </a:r>
            <a:r>
              <a:rPr lang="en-US" sz="1600" spc="4" dirty="0">
                <a:latin typeface="Source Sans Pro" panose="020B0503030403020204" pitchFamily="34" charset="0"/>
                <a:ea typeface="Source Sans Pro" panose="020B0503030403020204" pitchFamily="34" charset="0"/>
                <a:cs typeface="Calibri" panose="020F0502020204030204" pitchFamily="34" charset="0"/>
              </a:rPr>
              <a:t>emergency management agencies </a:t>
            </a:r>
            <a:r>
              <a:rPr lang="en-US" sz="1600" dirty="0">
                <a:latin typeface="Source Sans Pro" panose="020B0503030403020204" pitchFamily="34" charset="0"/>
                <a:ea typeface="Source Sans Pro" panose="020B0503030403020204" pitchFamily="34" charset="0"/>
                <a:cs typeface="Calibri" panose="020F0502020204030204" pitchFamily="34" charset="0"/>
              </a:rPr>
              <a:t>in </a:t>
            </a:r>
            <a:r>
              <a:rPr lang="en-US" sz="1600" spc="4" dirty="0">
                <a:latin typeface="Source Sans Pro" panose="020B0503030403020204" pitchFamily="34" charset="0"/>
                <a:ea typeface="Source Sans Pro" panose="020B0503030403020204" pitchFamily="34" charset="0"/>
                <a:cs typeface="Calibri" panose="020F0502020204030204" pitchFamily="34" charset="0"/>
              </a:rPr>
              <a:t>the implementation of </a:t>
            </a:r>
            <a:r>
              <a:rPr lang="en-US" sz="1600" spc="9" dirty="0">
                <a:latin typeface="Source Sans Pro" panose="020B0503030403020204" pitchFamily="34" charset="0"/>
                <a:ea typeface="Source Sans Pro" panose="020B0503030403020204" pitchFamily="34" charset="0"/>
                <a:cs typeface="Calibri" panose="020F0502020204030204" pitchFamily="34" charset="0"/>
              </a:rPr>
              <a:t>the </a:t>
            </a:r>
            <a:r>
              <a:rPr lang="en-US" sz="1600" spc="4" dirty="0">
                <a:latin typeface="Source Sans Pro" panose="020B0503030403020204" pitchFamily="34" charset="0"/>
                <a:ea typeface="Source Sans Pro" panose="020B0503030403020204" pitchFamily="34" charset="0"/>
                <a:cs typeface="Calibri" panose="020F0502020204030204" pitchFamily="34" charset="0"/>
              </a:rPr>
              <a:t>National Preparedness </a:t>
            </a:r>
            <a:r>
              <a:rPr lang="en-US" sz="1600" dirty="0">
                <a:latin typeface="Source Sans Pro" panose="020B0503030403020204" pitchFamily="34" charset="0"/>
                <a:ea typeface="Source Sans Pro" panose="020B0503030403020204" pitchFamily="34" charset="0"/>
                <a:cs typeface="Calibri" panose="020F0502020204030204" pitchFamily="34" charset="0"/>
              </a:rPr>
              <a:t>System by </a:t>
            </a:r>
            <a:r>
              <a:rPr lang="en-US" sz="1600" spc="4" dirty="0">
                <a:latin typeface="Source Sans Pro" panose="020B0503030403020204" pitchFamily="34" charset="0"/>
                <a:ea typeface="Source Sans Pro" panose="020B0503030403020204" pitchFamily="34" charset="0"/>
                <a:cs typeface="Calibri" panose="020F0502020204030204" pitchFamily="34" charset="0"/>
              </a:rPr>
              <a:t>supporting the building, </a:t>
            </a:r>
            <a:r>
              <a:rPr lang="en-US" sz="1600" dirty="0">
                <a:latin typeface="Source Sans Pro" panose="020B0503030403020204" pitchFamily="34" charset="0"/>
                <a:ea typeface="Source Sans Pro" panose="020B0503030403020204" pitchFamily="34" charset="0"/>
                <a:cs typeface="Calibri" panose="020F0502020204030204" pitchFamily="34" charset="0"/>
              </a:rPr>
              <a:t>sustainment </a:t>
            </a:r>
            <a:r>
              <a:rPr lang="en-US" sz="1600" spc="9" dirty="0">
                <a:latin typeface="Source Sans Pro" panose="020B0503030403020204" pitchFamily="34" charset="0"/>
                <a:ea typeface="Source Sans Pro" panose="020B0503030403020204" pitchFamily="34" charset="0"/>
                <a:cs typeface="Calibri" panose="020F0502020204030204" pitchFamily="34" charset="0"/>
              </a:rPr>
              <a:t>and </a:t>
            </a:r>
            <a:r>
              <a:rPr lang="en-US" sz="1600" spc="4" dirty="0">
                <a:latin typeface="Source Sans Pro" panose="020B0503030403020204" pitchFamily="34" charset="0"/>
                <a:ea typeface="Source Sans Pro" panose="020B0503030403020204" pitchFamily="34" charset="0"/>
                <a:cs typeface="Calibri" panose="020F0502020204030204" pitchFamily="34" charset="0"/>
              </a:rPr>
              <a:t>delivery of </a:t>
            </a:r>
            <a:r>
              <a:rPr lang="en-US" sz="1600" dirty="0">
                <a:latin typeface="Source Sans Pro" panose="020B0503030403020204" pitchFamily="34" charset="0"/>
                <a:ea typeface="Source Sans Pro" panose="020B0503030403020204" pitchFamily="34" charset="0"/>
                <a:cs typeface="Calibri" panose="020F0502020204030204" pitchFamily="34" charset="0"/>
              </a:rPr>
              <a:t>core </a:t>
            </a:r>
            <a:r>
              <a:rPr lang="en-US" sz="1600" spc="4" dirty="0">
                <a:latin typeface="Source Sans Pro" panose="020B0503030403020204" pitchFamily="34" charset="0"/>
                <a:ea typeface="Source Sans Pro" panose="020B0503030403020204" pitchFamily="34" charset="0"/>
                <a:cs typeface="Calibri" panose="020F0502020204030204" pitchFamily="34" charset="0"/>
              </a:rPr>
              <a:t>capabilities essential </a:t>
            </a:r>
            <a:r>
              <a:rPr lang="en-US" sz="1600" dirty="0">
                <a:latin typeface="Source Sans Pro" panose="020B0503030403020204" pitchFamily="34" charset="0"/>
                <a:ea typeface="Source Sans Pro" panose="020B0503030403020204" pitchFamily="34" charset="0"/>
                <a:cs typeface="Calibri" panose="020F0502020204030204" pitchFamily="34" charset="0"/>
              </a:rPr>
              <a:t>to </a:t>
            </a:r>
            <a:r>
              <a:rPr lang="en-US" sz="1600" spc="4" dirty="0">
                <a:latin typeface="Source Sans Pro" panose="020B0503030403020204" pitchFamily="34" charset="0"/>
                <a:ea typeface="Source Sans Pro" panose="020B0503030403020204" pitchFamily="34" charset="0"/>
                <a:cs typeface="Calibri" panose="020F0502020204030204" pitchFamily="34" charset="0"/>
              </a:rPr>
              <a:t>achieving the National Preparedness Goal of a secure </a:t>
            </a:r>
            <a:r>
              <a:rPr lang="en-US" sz="1600" spc="9" dirty="0">
                <a:latin typeface="Source Sans Pro" panose="020B0503030403020204" pitchFamily="34" charset="0"/>
                <a:ea typeface="Source Sans Pro" panose="020B0503030403020204" pitchFamily="34" charset="0"/>
                <a:cs typeface="Calibri" panose="020F0502020204030204" pitchFamily="34" charset="0"/>
              </a:rPr>
              <a:t>and </a:t>
            </a:r>
            <a:r>
              <a:rPr lang="en-US" sz="1600" dirty="0">
                <a:latin typeface="Source Sans Pro" panose="020B0503030403020204" pitchFamily="34" charset="0"/>
                <a:ea typeface="Source Sans Pro" panose="020B0503030403020204" pitchFamily="34" charset="0"/>
                <a:cs typeface="Calibri" panose="020F0502020204030204" pitchFamily="34" charset="0"/>
              </a:rPr>
              <a:t>resilient n</a:t>
            </a:r>
            <a:r>
              <a:rPr lang="en-US" sz="1600" spc="4" dirty="0">
                <a:latin typeface="Source Sans Pro" panose="020B0503030403020204" pitchFamily="34" charset="0"/>
                <a:ea typeface="Source Sans Pro" panose="020B0503030403020204" pitchFamily="34" charset="0"/>
                <a:cs typeface="Calibri" panose="020F0502020204030204" pitchFamily="34" charset="0"/>
              </a:rPr>
              <a:t>ation</a:t>
            </a:r>
            <a:r>
              <a:rPr lang="en-US" sz="1600" i="1" spc="4" dirty="0">
                <a:latin typeface="Source Sans Pro" panose="020B0503030403020204" pitchFamily="34" charset="0"/>
                <a:ea typeface="Source Sans Pro" panose="020B0503030403020204" pitchFamily="34" charset="0"/>
                <a:cs typeface="Calibri" panose="020F0502020204030204" pitchFamily="34" charset="0"/>
              </a:rPr>
              <a:t>. </a:t>
            </a:r>
            <a:endParaRPr lang="en-US" sz="1600" dirty="0">
              <a:latin typeface="Source Sans Pro" panose="020B0503030403020204" pitchFamily="34" charset="0"/>
              <a:ea typeface="Source Sans Pro" panose="020B0503030403020204" pitchFamily="34" charset="0"/>
              <a:cs typeface="Calibri" panose="020F0502020204030204" pitchFamily="34" charset="0"/>
            </a:endParaRPr>
          </a:p>
          <a:p>
            <a:pPr marL="177623" marR="4483" indent="-166977">
              <a:lnSpc>
                <a:spcPct val="101600"/>
              </a:lnSpc>
              <a:buFont typeface="Arial"/>
              <a:buChar char="•"/>
              <a:tabLst>
                <a:tab pos="178183" algn="l"/>
              </a:tabLst>
            </a:pPr>
            <a:endParaRPr lang="en-US" sz="1600" dirty="0">
              <a:latin typeface="Source Sans Pro" panose="020B0503030403020204" pitchFamily="34" charset="0"/>
              <a:ea typeface="Source Sans Pro" panose="020B0503030403020204" pitchFamily="34" charset="0"/>
              <a:cs typeface="Calibri"/>
            </a:endParaRPr>
          </a:p>
        </p:txBody>
      </p:sp>
      <p:sp>
        <p:nvSpPr>
          <p:cNvPr id="2" name="Slide Number Placeholder 1">
            <a:extLst>
              <a:ext uri="{FF2B5EF4-FFF2-40B4-BE49-F238E27FC236}">
                <a16:creationId xmlns:a16="http://schemas.microsoft.com/office/drawing/2014/main" id="{BA066539-8D60-6EAD-7D27-BF201315C63D}"/>
              </a:ext>
            </a:extLst>
          </p:cNvPr>
          <p:cNvSpPr>
            <a:spLocks noGrp="1"/>
          </p:cNvSpPr>
          <p:nvPr>
            <p:ph type="sldNum" sz="quarter" idx="12"/>
          </p:nvPr>
        </p:nvSpPr>
        <p:spPr/>
        <p:txBody>
          <a:bodyPr/>
          <a:lstStyle/>
          <a:p>
            <a:fld id="{8FCC257D-A786-9244-9E17-CE618C8B9275}"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D739481FFE394E808AD2E501B507D5" ma:contentTypeVersion="11" ma:contentTypeDescription="Create a new document." ma:contentTypeScope="" ma:versionID="b64a893108944f17afc9d489f36a4b79">
  <xsd:schema xmlns:xsd="http://www.w3.org/2001/XMLSchema" xmlns:xs="http://www.w3.org/2001/XMLSchema" xmlns:p="http://schemas.microsoft.com/office/2006/metadata/properties" xmlns:ns3="5c65e4b7-5120-4c4b-a1f6-632aa0d1db68" xmlns:ns4="c1ef2b0a-150a-4b31-8396-12f824c241cf" targetNamespace="http://schemas.microsoft.com/office/2006/metadata/properties" ma:root="true" ma:fieldsID="0d1343167bcc5f453d932c180bcb2815" ns3:_="" ns4:_="">
    <xsd:import namespace="5c65e4b7-5120-4c4b-a1f6-632aa0d1db68"/>
    <xsd:import namespace="c1ef2b0a-150a-4b31-8396-12f824c241c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5e4b7-5120-4c4b-a1f6-632aa0d1d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ef2b0a-150a-4b31-8396-12f824c241c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CC280B-6B89-4DDC-BD4E-86A044E022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65e4b7-5120-4c4b-a1f6-632aa0d1db68"/>
    <ds:schemaRef ds:uri="c1ef2b0a-150a-4b31-8396-12f824c241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3.xml><?xml version="1.0" encoding="utf-8"?>
<ds:datastoreItem xmlns:ds="http://schemas.openxmlformats.org/officeDocument/2006/customXml" ds:itemID="{6DB5BB03-DD21-4258-90BA-4BA883F2CE48}">
  <ds:schemaRefs>
    <ds:schemaRef ds:uri="http://www.w3.org/XML/1998/namespace"/>
    <ds:schemaRef ds:uri="http://purl.org/dc/elements/1.1/"/>
    <ds:schemaRef ds:uri="http://schemas.microsoft.com/office/2006/documentManagement/types"/>
    <ds:schemaRef ds:uri="http://schemas.microsoft.com/office/infopath/2007/PartnerControls"/>
    <ds:schemaRef ds:uri="http://purl.org/dc/dcmitype/"/>
    <ds:schemaRef ds:uri="5c65e4b7-5120-4c4b-a1f6-632aa0d1db68"/>
    <ds:schemaRef ds:uri="http://schemas.microsoft.com/office/2006/metadata/properties"/>
    <ds:schemaRef ds:uri="http://schemas.openxmlformats.org/package/2006/metadata/core-properties"/>
    <ds:schemaRef ds:uri="c1ef2b0a-150a-4b31-8396-12f824c241cf"/>
    <ds:schemaRef ds:uri="http://purl.org/dc/terms/"/>
  </ds:schemaRefs>
</ds:datastoreItem>
</file>

<file path=docMetadata/LabelInfo.xml><?xml version="1.0" encoding="utf-8"?>
<clbl:labelList xmlns:clbl="http://schemas.microsoft.com/office/2020/mipLabelMetadata">
  <clbl:label id="{2863bcaf-4433-4a95-89dd-302e4b0159a1}" enabled="0" method="" siteId="{2863bcaf-4433-4a95-89dd-302e4b0159a1}" removed="1"/>
</clbl:labelList>
</file>

<file path=docProps/app.xml><?xml version="1.0" encoding="utf-8"?>
<Properties xmlns="http://schemas.openxmlformats.org/officeDocument/2006/extended-properties" xmlns:vt="http://schemas.openxmlformats.org/officeDocument/2006/docPropsVTypes">
  <Template/>
  <TotalTime>21773</TotalTime>
  <Words>3976</Words>
  <Application>Microsoft Office PowerPoint</Application>
  <PresentationFormat>Widescreen</PresentationFormat>
  <Paragraphs>233</Paragraphs>
  <Slides>27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Franklin Gothic Book</vt:lpstr>
      <vt:lpstr>Franklin Gothic Medium</vt:lpstr>
      <vt:lpstr>Source Sans Pro</vt:lpstr>
      <vt:lpstr>Wingdings</vt:lpstr>
      <vt:lpstr>Office Theme</vt:lpstr>
      <vt:lpstr>FEMA</vt:lpstr>
      <vt:lpstr>Who We Are - FEMA</vt:lpstr>
      <vt:lpstr>Who We Are - FEMA Region 5</vt:lpstr>
      <vt:lpstr>PowerPoint Presentation</vt:lpstr>
      <vt:lpstr>FEMA’s Mission</vt:lpstr>
      <vt:lpstr>Stronger Together</vt:lpstr>
      <vt:lpstr>How our Grants Support the Mission</vt:lpstr>
      <vt:lpstr>Types of Grants</vt:lpstr>
      <vt:lpstr>Preparedness/Prevention For more information, visit: www.FEMA.gov/grants/preparedness</vt:lpstr>
      <vt:lpstr>Preparedness/Prevention For more information, visit: www.FEMA.gov/grants/preparedness</vt:lpstr>
      <vt:lpstr>Preparedness/Prevention For more information, visit: www.FEMA.gov/grants/preparedness</vt:lpstr>
      <vt:lpstr>Preparedness/Prevention For more information, visit: www.FEMA.gov/grants/preparedness</vt:lpstr>
      <vt:lpstr>Preparedness/Prevention For more information, visit: www.FEMA.gov/grants/preparedness</vt:lpstr>
      <vt:lpstr>Preparedness/Prevention For more information, visit: www.FEMA.gov/grants/preparedness</vt:lpstr>
      <vt:lpstr>Resilience For more information, visit www.FEMA.gov/grants#resilience </vt:lpstr>
      <vt:lpstr>Resilience For more information, visit www.FEMA.gov/grants#resilience</vt:lpstr>
      <vt:lpstr>Resilience For more information, visit www.FEMA.gov/grants#resilience</vt:lpstr>
      <vt:lpstr>Resilience For more information, visit www.FEMA.gov/grants#resilience</vt:lpstr>
      <vt:lpstr>Resilience For more information, visit www.FEMA.gov/grants#resilience</vt:lpstr>
      <vt:lpstr>Resilience For more information, visit www.FEMA.gov/grants#resilience</vt:lpstr>
      <vt:lpstr>Emergency Food and Shelter</vt:lpstr>
      <vt:lpstr>Congressional Directed Spending Programs</vt:lpstr>
      <vt:lpstr>Assistance to Firefighter Grant (AFG) Programs For more information, visit www.FEMA.gov/firegrants</vt:lpstr>
      <vt:lpstr>Disaster Recovery</vt:lpstr>
      <vt:lpstr>GRANT APPLICATION BEST PRACTICES</vt:lpstr>
      <vt:lpstr>Stay In Touch With FEMA</vt:lpstr>
      <vt:lpstr>Contact Slide Option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FEMA User</dc:creator>
  <cp:keywords/>
  <dc:description/>
  <cp:lastModifiedBy>Shulman, Dan</cp:lastModifiedBy>
  <cp:revision>256</cp:revision>
  <cp:lastPrinted>2020-03-02T16:45:50Z</cp:lastPrinted>
  <dcterms:created xsi:type="dcterms:W3CDTF">2012-11-19T20:41:22Z</dcterms:created>
  <dcterms:modified xsi:type="dcterms:W3CDTF">2024-06-21T20:25:25Z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0x01010045D739481FFE394E808AD2E501B507D5</vt:lpwstr>
  </property>
</Properties>
</file>