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Montserrat" panose="00000500000000000000" pitchFamily="2" charset="0"/>
      <p:regular r:id="rId19"/>
      <p:bold r:id="rId20"/>
      <p:italic r:id="rId21"/>
      <p:boldItalic r:id="rId22"/>
    </p:embeddedFont>
    <p:embeddedFont>
      <p:font typeface="Montserrat ExtraBold" panose="00000900000000000000" pitchFamily="2" charset="0"/>
      <p:bold r:id="rId23"/>
      <p:boldItalic r:id="rId24"/>
    </p:embeddedFont>
    <p:embeddedFont>
      <p:font typeface="Montserrat Medium" panose="00000600000000000000" pitchFamily="2" charset="0"/>
      <p:regular r:id="rId25"/>
      <p:bold r:id="rId26"/>
      <p:italic r:id="rId27"/>
      <p:boldItalic r:id="rId28"/>
    </p:embeddedFont>
    <p:embeddedFont>
      <p:font typeface="Montserrat SemiBold" panose="000007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7365617-CF4D-4617-B0FE-E6E93BD47DDB}">
  <a:tblStyle styleId="{E7365617-CF4D-4617-B0FE-E6E93BD47DD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64" y="2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47d1ade50f_0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g247d1ade50f_0_1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g247d1ade50f_0_1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4cbfdbf1b2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24cbfdbf1b2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g24cbfdbf1b2_0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47d1ade50f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g247d1ade50f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g247d1ade50f_0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4cbfdbf1b2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g24cbfdbf1b2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47d1ade50f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247d1ade50f_0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g247d1ade50f_0_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47d1ade50f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247d1ade50f_0_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g247d1ade50f_0_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47d1ade50f_0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247d1ade50f_0_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g247d1ade50f_0_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47d1ade50f_0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247d1ade50f_0_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g247d1ade50f_0_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8" name="Google Shape;18;p2"/>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9" name="Google Shape;19;p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3"/>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5" name="Google Shape;25;p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 name="Google Shape;31;p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7" name="Google Shape;37;p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3" name="Google Shape;43;p6"/>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4" name="Google Shape;44;p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0" name="Google Shape;50;p7"/>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1" name="Google Shape;51;p7"/>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2" name="Google Shape;52;p7"/>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3" name="Google Shape;53;p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459581"/>
            <a:ext cx="5486400" cy="3086100"/>
          </a:xfrm>
          <a:prstGeom prst="rect">
            <a:avLst/>
          </a:prstGeom>
          <a:noFill/>
          <a:ln>
            <a:noFill/>
          </a:ln>
        </p:spPr>
      </p:sp>
      <p:sp>
        <p:nvSpPr>
          <p:cNvPr id="68" name="Google Shape;68;p10"/>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hyperlink" Target="mailto:stalantis@dra.gov"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mailto:aallen@dra.gov"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dra.gov/media/sign-up-for-news-alerts/"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3" descr="A picture containing person, outdoor&#10;&#10;Description automatically generated"/>
          <p:cNvPicPr preferRelativeResize="0"/>
          <p:nvPr/>
        </p:nvPicPr>
        <p:blipFill rotWithShape="1">
          <a:blip r:embed="rId3">
            <a:alphaModFix/>
          </a:blip>
          <a:srcRect/>
          <a:stretch/>
        </p:blipFill>
        <p:spPr>
          <a:xfrm>
            <a:off x="525" y="0"/>
            <a:ext cx="9142950" cy="5143500"/>
          </a:xfrm>
          <a:prstGeom prst="rect">
            <a:avLst/>
          </a:prstGeom>
          <a:noFill/>
          <a:ln>
            <a:noFill/>
          </a:ln>
        </p:spPr>
      </p:pic>
      <p:sp>
        <p:nvSpPr>
          <p:cNvPr id="90" name="Google Shape;90;p13"/>
          <p:cNvSpPr/>
          <p:nvPr/>
        </p:nvSpPr>
        <p:spPr>
          <a:xfrm>
            <a:off x="-26233" y="-637081"/>
            <a:ext cx="9196466" cy="5780582"/>
          </a:xfrm>
          <a:prstGeom prst="rect">
            <a:avLst/>
          </a:prstGeom>
          <a:gradFill>
            <a:gsLst>
              <a:gs pos="0">
                <a:srgbClr val="9B8100"/>
              </a:gs>
              <a:gs pos="48000">
                <a:srgbClr val="DAAD08">
                  <a:alpha val="49411"/>
                </a:srgbClr>
              </a:gs>
              <a:gs pos="99000">
                <a:srgbClr val="FFDF00">
                  <a:alpha val="0"/>
                </a:srgbClr>
              </a:gs>
              <a:gs pos="100000">
                <a:srgbClr val="FFDF00">
                  <a:alpha val="0"/>
                </a:srgbClr>
              </a:gs>
            </a:gsLst>
            <a:lin ang="16200000" scaled="0"/>
          </a:gradFill>
          <a:ln>
            <a:noFill/>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13"/>
          <p:cNvSpPr txBox="1"/>
          <p:nvPr/>
        </p:nvSpPr>
        <p:spPr>
          <a:xfrm>
            <a:off x="1243768" y="2466243"/>
            <a:ext cx="65382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3600" b="1">
                <a:solidFill>
                  <a:schemeClr val="lt1"/>
                </a:solidFill>
                <a:latin typeface="Montserrat ExtraBold"/>
                <a:ea typeface="Montserrat ExtraBold"/>
                <a:cs typeface="Montserrat ExtraBold"/>
                <a:sym typeface="Montserrat ExtraBold"/>
              </a:rPr>
              <a:t>Delta Regional Authority</a:t>
            </a:r>
            <a:endParaRPr sz="200" b="0" i="0" u="none" strike="noStrike" cap="none">
              <a:solidFill>
                <a:srgbClr val="000000"/>
              </a:solidFill>
              <a:latin typeface="Arial"/>
              <a:ea typeface="Arial"/>
              <a:cs typeface="Arial"/>
              <a:sym typeface="Arial"/>
            </a:endParaRPr>
          </a:p>
        </p:txBody>
      </p:sp>
      <p:sp>
        <p:nvSpPr>
          <p:cNvPr id="92" name="Google Shape;92;p13"/>
          <p:cNvSpPr txBox="1"/>
          <p:nvPr/>
        </p:nvSpPr>
        <p:spPr>
          <a:xfrm>
            <a:off x="2988049" y="4444533"/>
            <a:ext cx="3049634"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a:solidFill>
                  <a:schemeClr val="lt1"/>
                </a:solidFill>
                <a:latin typeface="Montserrat Medium"/>
                <a:ea typeface="Montserrat Medium"/>
                <a:cs typeface="Montserrat Medium"/>
                <a:sym typeface="Montserrat Medium"/>
              </a:rPr>
              <a:t>May</a:t>
            </a:r>
            <a:r>
              <a:rPr lang="en-US" sz="1000" b="0" i="0" u="none" strike="noStrike" cap="none">
                <a:solidFill>
                  <a:schemeClr val="lt1"/>
                </a:solidFill>
                <a:latin typeface="Montserrat Medium"/>
                <a:ea typeface="Montserrat Medium"/>
                <a:cs typeface="Montserrat Medium"/>
                <a:sym typeface="Montserrat Medium"/>
              </a:rPr>
              <a:t>  2023</a:t>
            </a:r>
            <a:endParaRPr sz="1000" b="0" i="0" u="none" strike="noStrike" cap="none">
              <a:solidFill>
                <a:schemeClr val="lt1"/>
              </a:solidFill>
              <a:latin typeface="Montserrat Medium"/>
              <a:ea typeface="Montserrat Medium"/>
              <a:cs typeface="Montserrat Medium"/>
              <a:sym typeface="Montserrat Medium"/>
            </a:endParaRPr>
          </a:p>
        </p:txBody>
      </p:sp>
      <p:sp>
        <p:nvSpPr>
          <p:cNvPr id="93" name="Google Shape;93;p13"/>
          <p:cNvSpPr txBox="1"/>
          <p:nvPr/>
        </p:nvSpPr>
        <p:spPr>
          <a:xfrm>
            <a:off x="2988049" y="4865188"/>
            <a:ext cx="3049634" cy="1846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strike="noStrike" cap="none">
                <a:solidFill>
                  <a:schemeClr val="lt1"/>
                </a:solidFill>
                <a:latin typeface="Montserrat Medium"/>
                <a:ea typeface="Montserrat Medium"/>
                <a:cs typeface="Montserrat Medium"/>
                <a:sym typeface="Montserrat Medium"/>
              </a:rPr>
              <a:t>www.</a:t>
            </a:r>
            <a:r>
              <a:rPr lang="en-US" sz="600" b="1">
                <a:solidFill>
                  <a:schemeClr val="lt1"/>
                </a:solidFill>
                <a:latin typeface="Montserrat Medium"/>
                <a:ea typeface="Montserrat Medium"/>
                <a:cs typeface="Montserrat Medium"/>
                <a:sym typeface="Montserrat Medium"/>
              </a:rPr>
              <a:t>dra</a:t>
            </a:r>
            <a:r>
              <a:rPr lang="en-US" sz="600" b="1" i="0" u="none" strike="noStrike" cap="none">
                <a:solidFill>
                  <a:schemeClr val="lt1"/>
                </a:solidFill>
                <a:latin typeface="Montserrat Medium"/>
                <a:ea typeface="Montserrat Medium"/>
                <a:cs typeface="Montserrat Medium"/>
                <a:sym typeface="Montserrat Medium"/>
              </a:rPr>
              <a:t>.</a:t>
            </a:r>
            <a:r>
              <a:rPr lang="en-US" sz="600" b="1">
                <a:solidFill>
                  <a:schemeClr val="lt1"/>
                </a:solidFill>
                <a:latin typeface="Montserrat Medium"/>
                <a:ea typeface="Montserrat Medium"/>
                <a:cs typeface="Montserrat Medium"/>
                <a:sym typeface="Montserrat Medium"/>
              </a:rPr>
              <a:t>gov</a:t>
            </a:r>
            <a:endParaRPr sz="600" b="1" i="0" u="none" strike="noStrike" cap="none">
              <a:solidFill>
                <a:schemeClr val="lt1"/>
              </a:solidFill>
              <a:latin typeface="Montserrat Medium"/>
              <a:ea typeface="Montserrat Medium"/>
              <a:cs typeface="Montserrat Medium"/>
              <a:sym typeface="Montserrat Medium"/>
            </a:endParaRPr>
          </a:p>
        </p:txBody>
      </p:sp>
      <p:sp>
        <p:nvSpPr>
          <p:cNvPr id="94" name="Google Shape;94;p13"/>
          <p:cNvSpPr txBox="1"/>
          <p:nvPr/>
        </p:nvSpPr>
        <p:spPr>
          <a:xfrm>
            <a:off x="2201340" y="3057693"/>
            <a:ext cx="47880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a:solidFill>
                  <a:schemeClr val="lt1"/>
                </a:solidFill>
                <a:latin typeface="Montserrat Medium"/>
                <a:ea typeface="Montserrat Medium"/>
                <a:cs typeface="Montserrat Medium"/>
                <a:sym typeface="Montserrat Medium"/>
              </a:rPr>
              <a:t>Program Overview</a:t>
            </a:r>
            <a:endParaRPr sz="1400" b="0" i="0" u="none" strike="noStrike" cap="none">
              <a:solidFill>
                <a:srgbClr val="000000"/>
              </a:solidFill>
              <a:latin typeface="Arial"/>
              <a:ea typeface="Arial"/>
              <a:cs typeface="Arial"/>
              <a:sym typeface="Arial"/>
            </a:endParaRPr>
          </a:p>
        </p:txBody>
      </p:sp>
      <p:pic>
        <p:nvPicPr>
          <p:cNvPr id="95" name="Google Shape;95;p13" descr="Logo&#10;&#10;Description automatically generated"/>
          <p:cNvPicPr preferRelativeResize="0"/>
          <p:nvPr/>
        </p:nvPicPr>
        <p:blipFill rotWithShape="1">
          <a:blip r:embed="rId4">
            <a:alphaModFix/>
          </a:blip>
          <a:srcRect/>
          <a:stretch/>
        </p:blipFill>
        <p:spPr>
          <a:xfrm>
            <a:off x="4003381" y="622985"/>
            <a:ext cx="1137238" cy="1141689"/>
          </a:xfrm>
          <a:prstGeom prst="rect">
            <a:avLst/>
          </a:prstGeom>
          <a:noFill/>
          <a:ln>
            <a:noFill/>
          </a:ln>
        </p:spPr>
      </p:pic>
      <p:pic>
        <p:nvPicPr>
          <p:cNvPr id="96" name="Google Shape;96;p13" descr="A picture containing watching, dark, image, staring&#10;&#10;Description automatically generated"/>
          <p:cNvPicPr preferRelativeResize="0"/>
          <p:nvPr/>
        </p:nvPicPr>
        <p:blipFill rotWithShape="1">
          <a:blip r:embed="rId5">
            <a:alphaModFix/>
          </a:blip>
          <a:srcRect/>
          <a:stretch/>
        </p:blipFill>
        <p:spPr>
          <a:xfrm>
            <a:off x="3486402" y="3655963"/>
            <a:ext cx="2052927" cy="4700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1000"/>
                                        <p:tgtEl>
                                          <p:spTgt spid="9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500"/>
                                        <p:tgtEl>
                                          <p:spTgt spid="9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93"/>
                                        </p:tgtEl>
                                        <p:attrNameLst>
                                          <p:attrName>style.visibility</p:attrName>
                                        </p:attrNameLst>
                                      </p:cBhvr>
                                      <p:to>
                                        <p:strVal val="visible"/>
                                      </p:to>
                                    </p:set>
                                    <p:animEffect transition="in" filter="fade">
                                      <p:cBhvr>
                                        <p:cTn id="19"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2"/>
          <p:cNvSpPr/>
          <p:nvPr/>
        </p:nvSpPr>
        <p:spPr>
          <a:xfrm>
            <a:off x="0" y="4872199"/>
            <a:ext cx="9144000" cy="311100"/>
          </a:xfrm>
          <a:prstGeom prst="rect">
            <a:avLst/>
          </a:prstGeom>
          <a:solidFill>
            <a:srgbClr val="DAAD08"/>
          </a:solid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100"/>
              <a:buFont typeface="Arial"/>
              <a:buNone/>
            </a:pPr>
            <a:r>
              <a:rPr lang="en-US" sz="1100" b="1">
                <a:solidFill>
                  <a:schemeClr val="lt1"/>
                </a:solidFill>
                <a:latin typeface="Montserrat SemiBold"/>
                <a:ea typeface="Montserrat SemiBold"/>
                <a:cs typeface="Montserrat SemiBold"/>
                <a:sym typeface="Montserrat SemiBold"/>
              </a:rPr>
              <a:t>9</a:t>
            </a:r>
            <a:endParaRPr sz="1800" b="1" i="0" u="none" strike="noStrike" cap="none">
              <a:solidFill>
                <a:schemeClr val="lt1"/>
              </a:solidFill>
              <a:latin typeface="Montserrat SemiBold"/>
              <a:ea typeface="Montserrat SemiBold"/>
              <a:cs typeface="Montserrat SemiBold"/>
              <a:sym typeface="Montserrat SemiBold"/>
            </a:endParaRPr>
          </a:p>
        </p:txBody>
      </p:sp>
      <p:sp>
        <p:nvSpPr>
          <p:cNvPr id="201" name="Google Shape;201;p22"/>
          <p:cNvSpPr txBox="1"/>
          <p:nvPr/>
        </p:nvSpPr>
        <p:spPr>
          <a:xfrm>
            <a:off x="3656859" y="4865119"/>
            <a:ext cx="1320000" cy="25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50" b="1" i="0" u="none" strike="noStrike" cap="none">
                <a:solidFill>
                  <a:schemeClr val="lt1"/>
                </a:solidFill>
                <a:latin typeface="Montserrat SemiBold"/>
                <a:ea typeface="Montserrat SemiBold"/>
                <a:cs typeface="Montserrat SemiBold"/>
                <a:sym typeface="Montserrat SemiBold"/>
              </a:rPr>
              <a:t>DRA.GOV</a:t>
            </a:r>
            <a:endParaRPr/>
          </a:p>
        </p:txBody>
      </p:sp>
      <p:pic>
        <p:nvPicPr>
          <p:cNvPr id="202" name="Google Shape;202;p22" descr="Logo&#10;&#10;Description automatically generated"/>
          <p:cNvPicPr preferRelativeResize="0"/>
          <p:nvPr/>
        </p:nvPicPr>
        <p:blipFill rotWithShape="1">
          <a:blip r:embed="rId3">
            <a:alphaModFix/>
          </a:blip>
          <a:srcRect/>
          <a:stretch/>
        </p:blipFill>
        <p:spPr>
          <a:xfrm>
            <a:off x="340432" y="4615851"/>
            <a:ext cx="447337" cy="449090"/>
          </a:xfrm>
          <a:prstGeom prst="rect">
            <a:avLst/>
          </a:prstGeom>
          <a:noFill/>
          <a:ln>
            <a:noFill/>
          </a:ln>
        </p:spPr>
      </p:pic>
      <p:sp>
        <p:nvSpPr>
          <p:cNvPr id="203" name="Google Shape;203;p22"/>
          <p:cNvSpPr txBox="1"/>
          <p:nvPr/>
        </p:nvSpPr>
        <p:spPr>
          <a:xfrm>
            <a:off x="326350" y="331300"/>
            <a:ext cx="3908700" cy="5232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b="1">
                <a:solidFill>
                  <a:srgbClr val="1B244E"/>
                </a:solidFill>
                <a:latin typeface="Montserrat"/>
                <a:ea typeface="Montserrat"/>
                <a:cs typeface="Montserrat"/>
                <a:sym typeface="Montserrat"/>
              </a:rPr>
              <a:t>Workforce</a:t>
            </a:r>
            <a:endParaRPr b="1">
              <a:solidFill>
                <a:srgbClr val="1B244E"/>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b="1">
              <a:latin typeface="Montserrat"/>
              <a:ea typeface="Montserrat"/>
              <a:cs typeface="Montserrat"/>
              <a:sym typeface="Montserrat"/>
            </a:endParaRPr>
          </a:p>
        </p:txBody>
      </p:sp>
      <p:sp>
        <p:nvSpPr>
          <p:cNvPr id="204" name="Google Shape;204;p22"/>
          <p:cNvSpPr txBox="1"/>
          <p:nvPr/>
        </p:nvSpPr>
        <p:spPr>
          <a:xfrm>
            <a:off x="326350" y="691850"/>
            <a:ext cx="5307000" cy="38172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100" b="1">
                <a:latin typeface="Montserrat"/>
                <a:ea typeface="Montserrat"/>
                <a:cs typeface="Montserrat"/>
                <a:sym typeface="Montserrat"/>
              </a:rPr>
              <a:t>Delta Workforce Grant Program</a:t>
            </a:r>
            <a:endParaRPr sz="1100" b="1">
              <a:latin typeface="Montserrat"/>
              <a:ea typeface="Montserrat"/>
              <a:cs typeface="Montserrat"/>
              <a:sym typeface="Montserrat"/>
            </a:endParaRPr>
          </a:p>
          <a:p>
            <a:pPr marL="0" lvl="0" indent="0" algn="l" rtl="0">
              <a:spcBef>
                <a:spcPts val="0"/>
              </a:spcBef>
              <a:spcAft>
                <a:spcPts val="0"/>
              </a:spcAft>
              <a:buNone/>
            </a:pPr>
            <a:r>
              <a:rPr lang="en-US" sz="1100">
                <a:latin typeface="Montserrat"/>
                <a:ea typeface="Montserrat"/>
                <a:cs typeface="Montserrat"/>
                <a:sym typeface="Montserrat"/>
              </a:rPr>
              <a:t>The Delta Workforce Grant Program (DWP) is an initiative designed to build long-term community capacity and increase economic competitiveness by providing grants to support workforce training and education programs throughout the Mississippi River Delta and Alabama Black Belt regions.</a:t>
            </a:r>
            <a:endParaRPr sz="1100">
              <a:latin typeface="Montserrat"/>
              <a:ea typeface="Montserrat"/>
              <a:cs typeface="Montserrat"/>
              <a:sym typeface="Montserrat"/>
            </a:endParaRPr>
          </a:p>
          <a:p>
            <a:pPr marL="0" lvl="0" indent="0" algn="l" rtl="0">
              <a:spcBef>
                <a:spcPts val="0"/>
              </a:spcBef>
              <a:spcAft>
                <a:spcPts val="0"/>
              </a:spcAft>
              <a:buNone/>
            </a:pPr>
            <a:endParaRPr sz="1100">
              <a:latin typeface="Montserrat"/>
              <a:ea typeface="Montserrat"/>
              <a:cs typeface="Montserrat"/>
              <a:sym typeface="Montserrat"/>
            </a:endParaRPr>
          </a:p>
          <a:p>
            <a:pPr marL="0" lvl="0" indent="0" algn="l" rtl="0">
              <a:spcBef>
                <a:spcPts val="0"/>
              </a:spcBef>
              <a:spcAft>
                <a:spcPts val="0"/>
              </a:spcAft>
              <a:buNone/>
            </a:pPr>
            <a:r>
              <a:rPr lang="en-US" sz="1100">
                <a:latin typeface="Montserrat"/>
                <a:ea typeface="Montserrat"/>
                <a:cs typeface="Montserrat"/>
                <a:sym typeface="Montserrat"/>
              </a:rPr>
              <a:t>DWP supports projects and initiatives that create a more vibrant economic future for the Delta region by expanding opportunities to recruit, train, and retain a diverse and local workforce, aligning workforce and economic development strategies, creating sustainable talent pipelines, establishing or enhancing locally/regionally significant sector-based partnerships, and supporting enhanced workforce productivity through investments in innovative programming or services.</a:t>
            </a:r>
            <a:endParaRPr sz="1100">
              <a:latin typeface="Montserrat"/>
              <a:ea typeface="Montserrat"/>
              <a:cs typeface="Montserrat"/>
              <a:sym typeface="Montserrat"/>
            </a:endParaRPr>
          </a:p>
          <a:p>
            <a:pPr marL="0" lvl="0" indent="0" algn="l" rtl="0">
              <a:spcBef>
                <a:spcPts val="0"/>
              </a:spcBef>
              <a:spcAft>
                <a:spcPts val="0"/>
              </a:spcAft>
              <a:buNone/>
            </a:pPr>
            <a:endParaRPr sz="1100">
              <a:latin typeface="Montserrat"/>
              <a:ea typeface="Montserrat"/>
              <a:cs typeface="Montserrat"/>
              <a:sym typeface="Montserrat"/>
            </a:endParaRPr>
          </a:p>
          <a:p>
            <a:pPr marL="0" lvl="0" indent="0" algn="l" rtl="0">
              <a:spcBef>
                <a:spcPts val="0"/>
              </a:spcBef>
              <a:spcAft>
                <a:spcPts val="0"/>
              </a:spcAft>
              <a:buNone/>
            </a:pPr>
            <a:r>
              <a:rPr lang="en-US" sz="1100" b="1">
                <a:latin typeface="Montserrat"/>
                <a:ea typeface="Montserrat"/>
                <a:cs typeface="Montserrat"/>
                <a:sym typeface="Montserrat"/>
              </a:rPr>
              <a:t>Workforce Opportunity for Rural Communities</a:t>
            </a:r>
            <a:endParaRPr sz="1100" b="1">
              <a:latin typeface="Montserrat"/>
              <a:ea typeface="Montserrat"/>
              <a:cs typeface="Montserrat"/>
              <a:sym typeface="Montserrat"/>
            </a:endParaRPr>
          </a:p>
          <a:p>
            <a:pPr marL="0" lvl="0" indent="0" algn="l" rtl="0">
              <a:spcBef>
                <a:spcPts val="0"/>
              </a:spcBef>
              <a:spcAft>
                <a:spcPts val="0"/>
              </a:spcAft>
              <a:buNone/>
            </a:pPr>
            <a:r>
              <a:rPr lang="en-US" sz="1100">
                <a:latin typeface="Montserrat"/>
                <a:ea typeface="Montserrat"/>
                <a:cs typeface="Montserrat"/>
                <a:sym typeface="Montserrat"/>
              </a:rPr>
              <a:t>In partnership with the U.S. Department of Labor (DOL), Employment and Training Administration (ETA), and the Appalachian Regional Commission (ARC), approximately $34.2 million in grants were awarded in FY2022 under the Workforce Opportunity for Rural Communities (WORC) initiative to support workforce training and education in rural communities across the Delta and Appalachian regions.</a:t>
            </a:r>
            <a:endParaRPr sz="1100">
              <a:latin typeface="Montserrat"/>
              <a:ea typeface="Montserrat"/>
              <a:cs typeface="Montserrat"/>
              <a:sym typeface="Montserrat"/>
            </a:endParaRPr>
          </a:p>
        </p:txBody>
      </p:sp>
      <p:pic>
        <p:nvPicPr>
          <p:cNvPr id="205" name="Google Shape;205;p22"/>
          <p:cNvPicPr preferRelativeResize="0"/>
          <p:nvPr/>
        </p:nvPicPr>
        <p:blipFill rotWithShape="1">
          <a:blip r:embed="rId4">
            <a:alphaModFix/>
          </a:blip>
          <a:srcRect l="35689" r="8606"/>
          <a:stretch/>
        </p:blipFill>
        <p:spPr>
          <a:xfrm>
            <a:off x="5794075" y="0"/>
            <a:ext cx="4071951" cy="4872200"/>
          </a:xfrm>
          <a:prstGeom prst="rect">
            <a:avLst/>
          </a:prstGeom>
          <a:noFill/>
          <a:ln>
            <a:noFill/>
          </a:ln>
        </p:spPr>
      </p:pic>
      <p:sp>
        <p:nvSpPr>
          <p:cNvPr id="206" name="Google Shape;206;p22"/>
          <p:cNvSpPr txBox="1"/>
          <p:nvPr/>
        </p:nvSpPr>
        <p:spPr>
          <a:xfrm>
            <a:off x="326350" y="74700"/>
            <a:ext cx="2856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b="1">
                <a:solidFill>
                  <a:srgbClr val="DAAD08"/>
                </a:solidFill>
                <a:latin typeface="Montserrat"/>
                <a:ea typeface="Montserrat"/>
                <a:cs typeface="Montserrat"/>
                <a:sym typeface="Montserrat"/>
              </a:rPr>
              <a:t>Human Infrastructure</a:t>
            </a:r>
            <a:endParaRPr sz="10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3"/>
          <p:cNvSpPr/>
          <p:nvPr/>
        </p:nvSpPr>
        <p:spPr>
          <a:xfrm>
            <a:off x="0" y="4872199"/>
            <a:ext cx="9144000" cy="311100"/>
          </a:xfrm>
          <a:prstGeom prst="rect">
            <a:avLst/>
          </a:prstGeom>
          <a:solidFill>
            <a:srgbClr val="DAAD08"/>
          </a:solid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100"/>
              <a:buFont typeface="Arial"/>
              <a:buNone/>
            </a:pPr>
            <a:r>
              <a:rPr lang="en-US" sz="1100" b="1">
                <a:solidFill>
                  <a:schemeClr val="lt1"/>
                </a:solidFill>
                <a:latin typeface="Montserrat SemiBold"/>
                <a:ea typeface="Montserrat SemiBold"/>
                <a:cs typeface="Montserrat SemiBold"/>
                <a:sym typeface="Montserrat SemiBold"/>
              </a:rPr>
              <a:t>8</a:t>
            </a:r>
            <a:endParaRPr sz="1800" b="1" i="0" u="none" strike="noStrike" cap="none">
              <a:solidFill>
                <a:schemeClr val="lt1"/>
              </a:solidFill>
              <a:latin typeface="Montserrat SemiBold"/>
              <a:ea typeface="Montserrat SemiBold"/>
              <a:cs typeface="Montserrat SemiBold"/>
              <a:sym typeface="Montserrat SemiBold"/>
            </a:endParaRPr>
          </a:p>
        </p:txBody>
      </p:sp>
      <p:pic>
        <p:nvPicPr>
          <p:cNvPr id="213" name="Google Shape;213;p23"/>
          <p:cNvPicPr preferRelativeResize="0"/>
          <p:nvPr/>
        </p:nvPicPr>
        <p:blipFill rotWithShape="1">
          <a:blip r:embed="rId3">
            <a:alphaModFix/>
          </a:blip>
          <a:srcRect l="12710" r="31492"/>
          <a:stretch/>
        </p:blipFill>
        <p:spPr>
          <a:xfrm>
            <a:off x="-1727250" y="0"/>
            <a:ext cx="4071953" cy="4865125"/>
          </a:xfrm>
          <a:prstGeom prst="rect">
            <a:avLst/>
          </a:prstGeom>
          <a:noFill/>
          <a:ln>
            <a:noFill/>
          </a:ln>
        </p:spPr>
      </p:pic>
      <p:sp>
        <p:nvSpPr>
          <p:cNvPr id="214" name="Google Shape;214;p23"/>
          <p:cNvSpPr txBox="1"/>
          <p:nvPr/>
        </p:nvSpPr>
        <p:spPr>
          <a:xfrm>
            <a:off x="3656859" y="4865119"/>
            <a:ext cx="1320000" cy="25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50" b="1" i="0" u="none" strike="noStrike" cap="none">
                <a:solidFill>
                  <a:schemeClr val="lt1"/>
                </a:solidFill>
                <a:latin typeface="Montserrat SemiBold"/>
                <a:ea typeface="Montserrat SemiBold"/>
                <a:cs typeface="Montserrat SemiBold"/>
                <a:sym typeface="Montserrat SemiBold"/>
              </a:rPr>
              <a:t>DRA.GOV</a:t>
            </a:r>
            <a:endParaRPr/>
          </a:p>
        </p:txBody>
      </p:sp>
      <p:pic>
        <p:nvPicPr>
          <p:cNvPr id="215" name="Google Shape;215;p23" descr="Logo&#10;&#10;Description automatically generated"/>
          <p:cNvPicPr preferRelativeResize="0"/>
          <p:nvPr/>
        </p:nvPicPr>
        <p:blipFill rotWithShape="1">
          <a:blip r:embed="rId4">
            <a:alphaModFix/>
          </a:blip>
          <a:srcRect/>
          <a:stretch/>
        </p:blipFill>
        <p:spPr>
          <a:xfrm>
            <a:off x="340432" y="4615851"/>
            <a:ext cx="447337" cy="449090"/>
          </a:xfrm>
          <a:prstGeom prst="rect">
            <a:avLst/>
          </a:prstGeom>
          <a:noFill/>
          <a:ln>
            <a:noFill/>
          </a:ln>
        </p:spPr>
      </p:pic>
      <p:sp>
        <p:nvSpPr>
          <p:cNvPr id="216" name="Google Shape;216;p23"/>
          <p:cNvSpPr txBox="1"/>
          <p:nvPr/>
        </p:nvSpPr>
        <p:spPr>
          <a:xfrm>
            <a:off x="2652400" y="539450"/>
            <a:ext cx="6015300" cy="4617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100">
                <a:latin typeface="Montserrat"/>
                <a:ea typeface="Montserrat"/>
                <a:cs typeface="Montserrat"/>
                <a:sym typeface="Montserrat"/>
              </a:rPr>
              <a:t>DRA’s capacity-building programs help communities develop strategic plans and increase internal support that lead to economic outcomes that benefit local stakeholders and the region as a whole.</a:t>
            </a:r>
            <a:endParaRPr sz="800">
              <a:latin typeface="Montserrat"/>
              <a:ea typeface="Montserrat"/>
              <a:cs typeface="Montserrat"/>
              <a:sym typeface="Montserrat"/>
            </a:endParaRPr>
          </a:p>
          <a:p>
            <a:pPr marL="0" lvl="0" indent="0" algn="l" rtl="0">
              <a:spcBef>
                <a:spcPts val="0"/>
              </a:spcBef>
              <a:spcAft>
                <a:spcPts val="0"/>
              </a:spcAft>
              <a:buNone/>
            </a:pPr>
            <a:endParaRPr sz="1100">
              <a:latin typeface="Montserrat"/>
              <a:ea typeface="Montserrat"/>
              <a:cs typeface="Montserrat"/>
              <a:sym typeface="Montserrat"/>
            </a:endParaRPr>
          </a:p>
          <a:p>
            <a:pPr marL="0" lvl="0" indent="0" algn="l" rtl="0">
              <a:spcBef>
                <a:spcPts val="0"/>
              </a:spcBef>
              <a:spcAft>
                <a:spcPts val="0"/>
              </a:spcAft>
              <a:buNone/>
            </a:pPr>
            <a:r>
              <a:rPr lang="en-US" sz="1100" b="1">
                <a:latin typeface="Montserrat"/>
                <a:ea typeface="Montserrat"/>
                <a:cs typeface="Montserrat"/>
                <a:sym typeface="Montserrat"/>
              </a:rPr>
              <a:t>LLD Community Support Pilot Program</a:t>
            </a:r>
            <a:endParaRPr sz="1100" b="1">
              <a:latin typeface="Montserrat"/>
              <a:ea typeface="Montserrat"/>
              <a:cs typeface="Montserrat"/>
              <a:sym typeface="Montserrat"/>
            </a:endParaRPr>
          </a:p>
          <a:p>
            <a:pPr marL="0" lvl="0" indent="0" algn="l" rtl="0">
              <a:spcBef>
                <a:spcPts val="0"/>
              </a:spcBef>
              <a:spcAft>
                <a:spcPts val="0"/>
              </a:spcAft>
              <a:buNone/>
            </a:pPr>
            <a:r>
              <a:rPr lang="en-US" sz="1100">
                <a:latin typeface="Montserrat"/>
                <a:ea typeface="Montserrat"/>
                <a:cs typeface="Montserrat"/>
                <a:sym typeface="Montserrat"/>
              </a:rPr>
              <a:t> The LDD Community Support Pilot Program is a non-competitive grant program open to the 45 LDDs in DRA’s service area. This program targets capacity-building and community support resources to LDDs that are helping economically distressed, isolated areas of distress, and persistent poverty communities navigate federal, state, and other resources that impact economic and community development. The program is designed to enhance the region’s resiliency and ability to compete for and leverage resources. The program is funded through the Bipartisan Infrastructure Law signed by President Biden.</a:t>
            </a:r>
            <a:endParaRPr sz="1100">
              <a:latin typeface="Montserrat"/>
              <a:ea typeface="Montserrat"/>
              <a:cs typeface="Montserrat"/>
              <a:sym typeface="Montserrat"/>
            </a:endParaRPr>
          </a:p>
          <a:p>
            <a:pPr marL="0" lvl="0" indent="0" algn="l" rtl="0">
              <a:spcBef>
                <a:spcPts val="0"/>
              </a:spcBef>
              <a:spcAft>
                <a:spcPts val="0"/>
              </a:spcAft>
              <a:buNone/>
            </a:pPr>
            <a:endParaRPr sz="1100">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US" sz="1100" b="1">
                <a:solidFill>
                  <a:schemeClr val="dk1"/>
                </a:solidFill>
                <a:latin typeface="Montserrat"/>
                <a:ea typeface="Montserrat"/>
                <a:cs typeface="Montserrat"/>
                <a:sym typeface="Montserrat"/>
              </a:rPr>
              <a:t>Strategic Planning Program</a:t>
            </a:r>
            <a:endParaRPr sz="1100"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US" sz="1100">
                <a:latin typeface="Montserrat"/>
                <a:ea typeface="Montserrat"/>
                <a:cs typeface="Montserrat"/>
                <a:sym typeface="Montserrat"/>
              </a:rPr>
              <a:t>Communities across DRA’s eight-state region lack the capacity and resources to strategically plan. This program will give public entities access to strategic planning funds to address long-standing issues and develop a roadmap for economic growth and opportunity. Applicants for this program have the autonomy to apply for a plan that fits the unique needs and challenges in their community. Eligible plans include, but are not limited to, economic development plans, utility rate studies, transportation plans, workforce development plans, and broadband deployment plans. The program is funded through the Bipartisan Infrastructure Law signed by President Biden.</a:t>
            </a:r>
            <a:endParaRPr sz="800">
              <a:latin typeface="Montserrat"/>
              <a:ea typeface="Montserrat"/>
              <a:cs typeface="Montserrat"/>
              <a:sym typeface="Montserrat"/>
            </a:endParaRPr>
          </a:p>
          <a:p>
            <a:pPr marL="0" lvl="0" indent="0" algn="l" rtl="0">
              <a:spcBef>
                <a:spcPts val="0"/>
              </a:spcBef>
              <a:spcAft>
                <a:spcPts val="0"/>
              </a:spcAft>
              <a:buNone/>
            </a:pPr>
            <a:endParaRPr sz="1100"/>
          </a:p>
          <a:p>
            <a:pPr marL="0" lvl="0" indent="0" algn="l" rtl="0">
              <a:spcBef>
                <a:spcPts val="0"/>
              </a:spcBef>
              <a:spcAft>
                <a:spcPts val="0"/>
              </a:spcAft>
              <a:buNone/>
            </a:pPr>
            <a:endParaRPr sz="1100">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800"/>
              <a:buFont typeface="Arial"/>
              <a:buNone/>
            </a:pPr>
            <a:endParaRPr sz="800">
              <a:solidFill>
                <a:schemeClr val="dk1"/>
              </a:solidFill>
              <a:latin typeface="Montserrat Medium"/>
              <a:ea typeface="Montserrat Medium"/>
              <a:cs typeface="Montserrat Medium"/>
              <a:sym typeface="Montserrat Medium"/>
            </a:endParaRPr>
          </a:p>
        </p:txBody>
      </p:sp>
      <p:sp>
        <p:nvSpPr>
          <p:cNvPr id="217" name="Google Shape;217;p23"/>
          <p:cNvSpPr txBox="1"/>
          <p:nvPr/>
        </p:nvSpPr>
        <p:spPr>
          <a:xfrm>
            <a:off x="2719300" y="141925"/>
            <a:ext cx="2856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b="1">
                <a:solidFill>
                  <a:srgbClr val="DAAD08"/>
                </a:solidFill>
                <a:latin typeface="Montserrat"/>
                <a:ea typeface="Montserrat"/>
                <a:cs typeface="Montserrat"/>
                <a:sym typeface="Montserrat"/>
              </a:rPr>
              <a:t>Capacity Building</a:t>
            </a:r>
            <a:endParaRPr sz="10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4"/>
          <p:cNvSpPr/>
          <p:nvPr/>
        </p:nvSpPr>
        <p:spPr>
          <a:xfrm>
            <a:off x="0" y="4872199"/>
            <a:ext cx="9144000" cy="311100"/>
          </a:xfrm>
          <a:prstGeom prst="rect">
            <a:avLst/>
          </a:prstGeom>
          <a:solidFill>
            <a:srgbClr val="DAAD08"/>
          </a:solid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100"/>
              <a:buFont typeface="Arial"/>
              <a:buNone/>
            </a:pPr>
            <a:r>
              <a:rPr lang="en-US" sz="1100" b="1">
                <a:solidFill>
                  <a:schemeClr val="lt1"/>
                </a:solidFill>
                <a:latin typeface="Montserrat SemiBold"/>
                <a:ea typeface="Montserrat SemiBold"/>
                <a:cs typeface="Montserrat SemiBold"/>
                <a:sym typeface="Montserrat SemiBold"/>
              </a:rPr>
              <a:t>10</a:t>
            </a:r>
            <a:endParaRPr sz="1800" b="1" i="0" u="none" strike="noStrike" cap="none">
              <a:solidFill>
                <a:schemeClr val="lt1"/>
              </a:solidFill>
              <a:latin typeface="Montserrat SemiBold"/>
              <a:ea typeface="Montserrat SemiBold"/>
              <a:cs typeface="Montserrat SemiBold"/>
              <a:sym typeface="Montserrat SemiBold"/>
            </a:endParaRPr>
          </a:p>
        </p:txBody>
      </p:sp>
      <p:sp>
        <p:nvSpPr>
          <p:cNvPr id="224" name="Google Shape;224;p24"/>
          <p:cNvSpPr txBox="1"/>
          <p:nvPr/>
        </p:nvSpPr>
        <p:spPr>
          <a:xfrm>
            <a:off x="3656859" y="4865119"/>
            <a:ext cx="1320000" cy="25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50" b="1" i="0" u="none" strike="noStrike" cap="none">
                <a:solidFill>
                  <a:schemeClr val="lt1"/>
                </a:solidFill>
                <a:latin typeface="Montserrat SemiBold"/>
                <a:ea typeface="Montserrat SemiBold"/>
                <a:cs typeface="Montserrat SemiBold"/>
                <a:sym typeface="Montserrat SemiBold"/>
              </a:rPr>
              <a:t>DRA.GOV</a:t>
            </a:r>
            <a:endParaRPr/>
          </a:p>
        </p:txBody>
      </p:sp>
      <p:pic>
        <p:nvPicPr>
          <p:cNvPr id="225" name="Google Shape;225;p24" descr="Logo&#10;&#10;Description automatically generated"/>
          <p:cNvPicPr preferRelativeResize="0"/>
          <p:nvPr/>
        </p:nvPicPr>
        <p:blipFill rotWithShape="1">
          <a:blip r:embed="rId3">
            <a:alphaModFix/>
          </a:blip>
          <a:srcRect/>
          <a:stretch/>
        </p:blipFill>
        <p:spPr>
          <a:xfrm>
            <a:off x="340432" y="4615851"/>
            <a:ext cx="447337" cy="449090"/>
          </a:xfrm>
          <a:prstGeom prst="rect">
            <a:avLst/>
          </a:prstGeom>
          <a:noFill/>
          <a:ln>
            <a:noFill/>
          </a:ln>
        </p:spPr>
      </p:pic>
      <p:sp>
        <p:nvSpPr>
          <p:cNvPr id="226" name="Google Shape;226;p24"/>
          <p:cNvSpPr txBox="1"/>
          <p:nvPr/>
        </p:nvSpPr>
        <p:spPr>
          <a:xfrm>
            <a:off x="4447624" y="477188"/>
            <a:ext cx="3588600" cy="831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2400" b="1">
                <a:solidFill>
                  <a:srgbClr val="1B244E"/>
                </a:solidFill>
                <a:latin typeface="Montserrat"/>
                <a:ea typeface="Montserrat"/>
                <a:cs typeface="Montserrat"/>
                <a:sym typeface="Montserrat"/>
              </a:rPr>
              <a:t>Regional Development Plan IV</a:t>
            </a:r>
            <a:endParaRPr sz="3100">
              <a:solidFill>
                <a:srgbClr val="1B244E"/>
              </a:solidFill>
              <a:latin typeface="Montserrat ExtraBold"/>
              <a:ea typeface="Montserrat ExtraBold"/>
              <a:cs typeface="Montserrat ExtraBold"/>
              <a:sym typeface="Montserrat ExtraBold"/>
            </a:endParaRPr>
          </a:p>
        </p:txBody>
      </p:sp>
      <p:sp>
        <p:nvSpPr>
          <p:cNvPr id="227" name="Google Shape;227;p24"/>
          <p:cNvSpPr txBox="1"/>
          <p:nvPr/>
        </p:nvSpPr>
        <p:spPr>
          <a:xfrm>
            <a:off x="4540250" y="1387900"/>
            <a:ext cx="4127400" cy="2924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1100">
                <a:latin typeface="Montserrat"/>
                <a:ea typeface="Montserrat"/>
                <a:cs typeface="Montserrat"/>
                <a:sym typeface="Montserrat"/>
              </a:rPr>
              <a:t>DRA’s Regional Development Plan IV will guide the agency’s strategic priorities and actions from 2023 through 2027 to help the region build on previous successes and maximize future opportunities. While the plan identifies regional challenges, it also identifies regional assets, strategies, and action steps that will lead to greater opportunity and prosperity in economically distressed communities. The goals outlined in the Regional Development Plan IV are as follows:</a:t>
            </a:r>
            <a:endParaRPr sz="1100">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457200" lvl="0" indent="-298450" algn="l" rtl="0">
              <a:spcBef>
                <a:spcPts val="0"/>
              </a:spcBef>
              <a:spcAft>
                <a:spcPts val="0"/>
              </a:spcAft>
              <a:buSzPts val="1100"/>
              <a:buFont typeface="Montserrat"/>
              <a:buChar char="●"/>
            </a:pPr>
            <a:r>
              <a:rPr lang="en-US" sz="1100" b="1">
                <a:latin typeface="Montserrat"/>
                <a:ea typeface="Montserrat"/>
                <a:cs typeface="Montserrat"/>
                <a:sym typeface="Montserrat"/>
              </a:rPr>
              <a:t>Goal 1</a:t>
            </a:r>
            <a:r>
              <a:rPr lang="en-US" sz="1100">
                <a:latin typeface="Montserrat"/>
                <a:ea typeface="Montserrat"/>
                <a:cs typeface="Montserrat"/>
                <a:sym typeface="Montserrat"/>
              </a:rPr>
              <a:t>: Invest in Public Infrastructure</a:t>
            </a:r>
            <a:endParaRPr sz="1100">
              <a:latin typeface="Montserrat"/>
              <a:ea typeface="Montserrat"/>
              <a:cs typeface="Montserrat"/>
              <a:sym typeface="Montserrat"/>
            </a:endParaRPr>
          </a:p>
          <a:p>
            <a:pPr marL="457200" lvl="0" indent="-298450" algn="l" rtl="0">
              <a:spcBef>
                <a:spcPts val="0"/>
              </a:spcBef>
              <a:spcAft>
                <a:spcPts val="0"/>
              </a:spcAft>
              <a:buSzPts val="1100"/>
              <a:buFont typeface="Montserrat"/>
              <a:buChar char="●"/>
            </a:pPr>
            <a:r>
              <a:rPr lang="en-US" sz="1100" b="1">
                <a:latin typeface="Montserrat"/>
                <a:ea typeface="Montserrat"/>
                <a:cs typeface="Montserrat"/>
                <a:sym typeface="Montserrat"/>
              </a:rPr>
              <a:t>Goal 2</a:t>
            </a:r>
            <a:r>
              <a:rPr lang="en-US" sz="1100">
                <a:latin typeface="Montserrat"/>
                <a:ea typeface="Montserrat"/>
                <a:cs typeface="Montserrat"/>
                <a:sym typeface="Montserrat"/>
              </a:rPr>
              <a:t>: Nurture Local Workforce Ecosystems</a:t>
            </a:r>
            <a:endParaRPr sz="1100">
              <a:latin typeface="Montserrat"/>
              <a:ea typeface="Montserrat"/>
              <a:cs typeface="Montserrat"/>
              <a:sym typeface="Montserrat"/>
            </a:endParaRPr>
          </a:p>
          <a:p>
            <a:pPr marL="457200" lvl="0" indent="-298450" algn="l" rtl="0">
              <a:spcBef>
                <a:spcPts val="0"/>
              </a:spcBef>
              <a:spcAft>
                <a:spcPts val="0"/>
              </a:spcAft>
              <a:buSzPts val="1100"/>
              <a:buFont typeface="Montserrat"/>
              <a:buChar char="●"/>
            </a:pPr>
            <a:r>
              <a:rPr lang="en-US" sz="1100" b="1">
                <a:latin typeface="Montserrat"/>
                <a:ea typeface="Montserrat"/>
                <a:cs typeface="Montserrat"/>
                <a:sym typeface="Montserrat"/>
              </a:rPr>
              <a:t>Goal 3</a:t>
            </a:r>
            <a:r>
              <a:rPr lang="en-US" sz="1100">
                <a:latin typeface="Montserrat"/>
                <a:ea typeface="Montserrat"/>
                <a:cs typeface="Montserrat"/>
                <a:sym typeface="Montserrat"/>
              </a:rPr>
              <a:t>: Promote Business Growth and Entrepreneurship</a:t>
            </a:r>
            <a:endParaRPr sz="1100">
              <a:latin typeface="Montserrat"/>
              <a:ea typeface="Montserrat"/>
              <a:cs typeface="Montserrat"/>
              <a:sym typeface="Montserrat"/>
            </a:endParaRPr>
          </a:p>
          <a:p>
            <a:pPr marL="457200" lvl="0" indent="-298450" algn="l" rtl="0">
              <a:spcBef>
                <a:spcPts val="0"/>
              </a:spcBef>
              <a:spcAft>
                <a:spcPts val="0"/>
              </a:spcAft>
              <a:buSzPts val="1100"/>
              <a:buFont typeface="Montserrat"/>
              <a:buChar char="●"/>
            </a:pPr>
            <a:r>
              <a:rPr lang="en-US" sz="1100" b="1">
                <a:latin typeface="Montserrat"/>
                <a:ea typeface="Montserrat"/>
                <a:cs typeface="Montserrat"/>
                <a:sym typeface="Montserrat"/>
              </a:rPr>
              <a:t>Goal 4</a:t>
            </a:r>
            <a:r>
              <a:rPr lang="en-US" sz="1100">
                <a:latin typeface="Montserrat"/>
                <a:ea typeface="Montserrat"/>
                <a:cs typeface="Montserrat"/>
                <a:sym typeface="Montserrat"/>
              </a:rPr>
              <a:t>: Support Community Place-Making and Capacity-Building</a:t>
            </a:r>
            <a:endParaRPr sz="1000">
              <a:solidFill>
                <a:schemeClr val="dk1"/>
              </a:solidFill>
              <a:highlight>
                <a:srgbClr val="F3F8FC"/>
              </a:highlight>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800"/>
              <a:buFont typeface="Arial"/>
              <a:buNone/>
            </a:pPr>
            <a:endParaRPr sz="800">
              <a:solidFill>
                <a:schemeClr val="dk1"/>
              </a:solidFill>
              <a:latin typeface="Montserrat Medium"/>
              <a:ea typeface="Montserrat Medium"/>
              <a:cs typeface="Montserrat Medium"/>
              <a:sym typeface="Montserrat Medium"/>
            </a:endParaRPr>
          </a:p>
        </p:txBody>
      </p:sp>
      <p:pic>
        <p:nvPicPr>
          <p:cNvPr id="228" name="Google Shape;228;p24"/>
          <p:cNvPicPr preferRelativeResize="0"/>
          <p:nvPr/>
        </p:nvPicPr>
        <p:blipFill>
          <a:blip r:embed="rId4">
            <a:alphaModFix/>
          </a:blip>
          <a:stretch>
            <a:fillRect/>
          </a:stretch>
        </p:blipFill>
        <p:spPr>
          <a:xfrm>
            <a:off x="1223450" y="670225"/>
            <a:ext cx="2939568" cy="380307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5"/>
          <p:cNvSpPr/>
          <p:nvPr/>
        </p:nvSpPr>
        <p:spPr>
          <a:xfrm>
            <a:off x="238836" y="178931"/>
            <a:ext cx="8666328" cy="4785637"/>
          </a:xfrm>
          <a:prstGeom prst="rect">
            <a:avLst/>
          </a:prstGeom>
          <a:solidFill>
            <a:srgbClr val="1B24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Montserrat ExtraBold"/>
              <a:ea typeface="Montserrat ExtraBold"/>
              <a:cs typeface="Montserrat ExtraBold"/>
              <a:sym typeface="Montserrat ExtraBold"/>
            </a:endParaRPr>
          </a:p>
        </p:txBody>
      </p:sp>
      <p:sp>
        <p:nvSpPr>
          <p:cNvPr id="234" name="Google Shape;234;p25"/>
          <p:cNvSpPr/>
          <p:nvPr/>
        </p:nvSpPr>
        <p:spPr>
          <a:xfrm>
            <a:off x="1834688" y="1042060"/>
            <a:ext cx="5108866" cy="76940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200" b="1">
                <a:solidFill>
                  <a:schemeClr val="lt1"/>
                </a:solidFill>
                <a:latin typeface="Montserrat ExtraBold"/>
                <a:ea typeface="Montserrat ExtraBold"/>
                <a:cs typeface="Montserrat ExtraBold"/>
                <a:sym typeface="Montserrat ExtraBold"/>
              </a:rPr>
              <a:t>Program Contact</a:t>
            </a:r>
            <a:endParaRPr sz="1200" b="0" i="0" u="none" strike="noStrike" cap="none">
              <a:solidFill>
                <a:schemeClr val="lt1"/>
              </a:solidFill>
              <a:latin typeface="Arial"/>
              <a:ea typeface="Arial"/>
              <a:cs typeface="Arial"/>
              <a:sym typeface="Arial"/>
            </a:endParaRPr>
          </a:p>
        </p:txBody>
      </p:sp>
      <p:sp>
        <p:nvSpPr>
          <p:cNvPr id="235" name="Google Shape;235;p25"/>
          <p:cNvSpPr txBox="1"/>
          <p:nvPr/>
        </p:nvSpPr>
        <p:spPr>
          <a:xfrm>
            <a:off x="1327850" y="2216075"/>
            <a:ext cx="2766300" cy="1400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300" b="1" dirty="0">
                <a:solidFill>
                  <a:srgbClr val="DAAD08"/>
                </a:solidFill>
                <a:latin typeface="Montserrat"/>
                <a:ea typeface="Montserrat"/>
                <a:cs typeface="Montserrat"/>
                <a:sym typeface="Montserrat"/>
              </a:rPr>
              <a:t>Human Infrastructure</a:t>
            </a:r>
            <a:endParaRPr sz="1300" b="1" dirty="0">
              <a:solidFill>
                <a:srgbClr val="DAAD08"/>
              </a:solidFill>
              <a:latin typeface="Montserrat"/>
              <a:ea typeface="Montserrat"/>
              <a:cs typeface="Montserrat"/>
              <a:sym typeface="Montserrat"/>
            </a:endParaRPr>
          </a:p>
          <a:p>
            <a:pPr marL="0" lvl="0" indent="0" algn="ctr" rtl="0">
              <a:spcBef>
                <a:spcPts val="0"/>
              </a:spcBef>
              <a:spcAft>
                <a:spcPts val="0"/>
              </a:spcAft>
              <a:buNone/>
            </a:pPr>
            <a:endParaRPr sz="1100" b="1" dirty="0">
              <a:solidFill>
                <a:schemeClr val="lt1"/>
              </a:solidFill>
              <a:latin typeface="Montserrat"/>
              <a:ea typeface="Montserrat"/>
              <a:cs typeface="Montserrat"/>
              <a:sym typeface="Montserrat"/>
            </a:endParaRPr>
          </a:p>
          <a:p>
            <a:pPr marL="0" lvl="0" indent="0" algn="ctr" rtl="0">
              <a:spcBef>
                <a:spcPts val="0"/>
              </a:spcBef>
              <a:spcAft>
                <a:spcPts val="0"/>
              </a:spcAft>
              <a:buClr>
                <a:schemeClr val="dk1"/>
              </a:buClr>
              <a:buSzPts val="1100"/>
              <a:buFont typeface="Arial"/>
              <a:buNone/>
            </a:pPr>
            <a:r>
              <a:rPr lang="en-US" sz="1100" b="1" dirty="0">
                <a:solidFill>
                  <a:schemeClr val="lt1"/>
                </a:solidFill>
                <a:latin typeface="Montserrat"/>
                <a:ea typeface="Montserrat"/>
                <a:cs typeface="Montserrat"/>
                <a:sym typeface="Montserrat"/>
              </a:rPr>
              <a:t>Sea </a:t>
            </a:r>
            <a:r>
              <a:rPr lang="en-US" sz="1100" b="1" dirty="0" err="1">
                <a:solidFill>
                  <a:schemeClr val="lt1"/>
                </a:solidFill>
                <a:latin typeface="Montserrat"/>
                <a:ea typeface="Montserrat"/>
                <a:cs typeface="Montserrat"/>
                <a:sym typeface="Montserrat"/>
              </a:rPr>
              <a:t>Talantis</a:t>
            </a:r>
            <a:endParaRPr sz="1100" b="1" dirty="0">
              <a:solidFill>
                <a:schemeClr val="lt1"/>
              </a:solidFill>
              <a:latin typeface="Montserrat"/>
              <a:ea typeface="Montserrat"/>
              <a:cs typeface="Montserrat"/>
              <a:sym typeface="Montserrat"/>
            </a:endParaRPr>
          </a:p>
          <a:p>
            <a:pPr marL="0" lvl="0" indent="0" algn="ctr" rtl="0">
              <a:spcBef>
                <a:spcPts val="0"/>
              </a:spcBef>
              <a:spcAft>
                <a:spcPts val="0"/>
              </a:spcAft>
              <a:buNone/>
            </a:pPr>
            <a:r>
              <a:rPr lang="en-US" sz="1100" i="1" dirty="0">
                <a:solidFill>
                  <a:schemeClr val="lt1"/>
                </a:solidFill>
                <a:latin typeface="Montserrat"/>
                <a:ea typeface="Montserrat"/>
                <a:cs typeface="Montserrat"/>
                <a:sym typeface="Montserrat"/>
              </a:rPr>
              <a:t>Director of Human Infrastructure</a:t>
            </a:r>
            <a:endParaRPr sz="1100" i="1" dirty="0">
              <a:solidFill>
                <a:schemeClr val="lt1"/>
              </a:solidFill>
              <a:latin typeface="Montserrat"/>
              <a:ea typeface="Montserrat"/>
              <a:cs typeface="Montserrat"/>
              <a:sym typeface="Montserrat"/>
            </a:endParaRPr>
          </a:p>
          <a:p>
            <a:pPr marL="0" lvl="0" indent="0" algn="ctr" rtl="0">
              <a:spcBef>
                <a:spcPts val="0"/>
              </a:spcBef>
              <a:spcAft>
                <a:spcPts val="0"/>
              </a:spcAft>
              <a:buNone/>
            </a:pPr>
            <a:r>
              <a:rPr lang="en-US" sz="1100" u="sng" dirty="0">
                <a:solidFill>
                  <a:schemeClr val="lt1"/>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stalantis@dra.gov</a:t>
            </a:r>
            <a:endParaRPr sz="1100" dirty="0">
              <a:solidFill>
                <a:schemeClr val="lt1"/>
              </a:solidFill>
              <a:latin typeface="Montserrat"/>
              <a:ea typeface="Montserrat"/>
              <a:cs typeface="Montserrat"/>
              <a:sym typeface="Montserrat"/>
            </a:endParaRPr>
          </a:p>
          <a:p>
            <a:pPr marL="0" lvl="0" indent="0" algn="ctr" rtl="0">
              <a:spcBef>
                <a:spcPts val="0"/>
              </a:spcBef>
              <a:spcAft>
                <a:spcPts val="0"/>
              </a:spcAft>
              <a:buClr>
                <a:schemeClr val="dk1"/>
              </a:buClr>
              <a:buSzPts val="1100"/>
              <a:buFont typeface="Arial"/>
              <a:buNone/>
            </a:pPr>
            <a:r>
              <a:rPr lang="en-US" sz="1100" dirty="0">
                <a:solidFill>
                  <a:schemeClr val="lt1"/>
                </a:solidFill>
                <a:latin typeface="Montserrat"/>
                <a:ea typeface="Montserrat"/>
                <a:cs typeface="Montserrat"/>
                <a:sym typeface="Montserrat"/>
              </a:rPr>
              <a:t>(205) 603-3686</a:t>
            </a:r>
            <a:endParaRPr sz="1100" dirty="0">
              <a:solidFill>
                <a:schemeClr val="lt1"/>
              </a:solidFill>
              <a:latin typeface="Montserrat"/>
              <a:ea typeface="Montserrat"/>
              <a:cs typeface="Montserrat"/>
              <a:sym typeface="Montserrat"/>
            </a:endParaRPr>
          </a:p>
          <a:p>
            <a:pPr marL="0" lvl="0" indent="0" algn="l" rtl="0">
              <a:spcBef>
                <a:spcPts val="0"/>
              </a:spcBef>
              <a:spcAft>
                <a:spcPts val="0"/>
              </a:spcAft>
              <a:buNone/>
            </a:pPr>
            <a:endParaRPr sz="1100" dirty="0">
              <a:latin typeface="Montserrat"/>
              <a:ea typeface="Montserrat"/>
              <a:cs typeface="Montserrat"/>
              <a:sym typeface="Montserrat"/>
            </a:endParaRPr>
          </a:p>
        </p:txBody>
      </p:sp>
      <p:sp>
        <p:nvSpPr>
          <p:cNvPr id="236" name="Google Shape;236;p25"/>
          <p:cNvSpPr txBox="1"/>
          <p:nvPr/>
        </p:nvSpPr>
        <p:spPr>
          <a:xfrm>
            <a:off x="4689200" y="2216075"/>
            <a:ext cx="2766300" cy="1569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300" b="1">
                <a:solidFill>
                  <a:srgbClr val="DAAD08"/>
                </a:solidFill>
                <a:latin typeface="Montserrat"/>
                <a:ea typeface="Montserrat"/>
                <a:cs typeface="Montserrat"/>
                <a:sym typeface="Montserrat"/>
              </a:rPr>
              <a:t>Critical Infrastructure</a:t>
            </a:r>
            <a:endParaRPr sz="1300" b="1">
              <a:solidFill>
                <a:srgbClr val="DAAD08"/>
              </a:solidFill>
              <a:latin typeface="Montserrat"/>
              <a:ea typeface="Montserrat"/>
              <a:cs typeface="Montserrat"/>
              <a:sym typeface="Montserrat"/>
            </a:endParaRPr>
          </a:p>
          <a:p>
            <a:pPr marL="0" lvl="0" indent="0" algn="ctr" rtl="0">
              <a:spcBef>
                <a:spcPts val="0"/>
              </a:spcBef>
              <a:spcAft>
                <a:spcPts val="0"/>
              </a:spcAft>
              <a:buNone/>
            </a:pPr>
            <a:endParaRPr sz="1100" b="1">
              <a:solidFill>
                <a:schemeClr val="lt1"/>
              </a:solidFill>
              <a:latin typeface="Montserrat"/>
              <a:ea typeface="Montserrat"/>
              <a:cs typeface="Montserrat"/>
              <a:sym typeface="Montserrat"/>
            </a:endParaRPr>
          </a:p>
          <a:p>
            <a:pPr marL="0" lvl="0" indent="0" algn="ctr" rtl="0">
              <a:spcBef>
                <a:spcPts val="0"/>
              </a:spcBef>
              <a:spcAft>
                <a:spcPts val="0"/>
              </a:spcAft>
              <a:buNone/>
            </a:pPr>
            <a:r>
              <a:rPr lang="en-US" sz="1100" b="1">
                <a:solidFill>
                  <a:schemeClr val="lt1"/>
                </a:solidFill>
                <a:latin typeface="Montserrat"/>
                <a:ea typeface="Montserrat"/>
                <a:cs typeface="Montserrat"/>
                <a:sym typeface="Montserrat"/>
              </a:rPr>
              <a:t>Amanda Allen</a:t>
            </a:r>
            <a:endParaRPr sz="1100" b="1">
              <a:solidFill>
                <a:schemeClr val="lt1"/>
              </a:solidFill>
              <a:latin typeface="Montserrat"/>
              <a:ea typeface="Montserrat"/>
              <a:cs typeface="Montserrat"/>
              <a:sym typeface="Montserrat"/>
            </a:endParaRPr>
          </a:p>
          <a:p>
            <a:pPr marL="0" lvl="0" indent="0" algn="ctr" rtl="0">
              <a:spcBef>
                <a:spcPts val="0"/>
              </a:spcBef>
              <a:spcAft>
                <a:spcPts val="0"/>
              </a:spcAft>
              <a:buNone/>
            </a:pPr>
            <a:r>
              <a:rPr lang="en-US" sz="1100" i="1">
                <a:solidFill>
                  <a:schemeClr val="lt1"/>
                </a:solidFill>
                <a:latin typeface="Montserrat"/>
                <a:ea typeface="Montserrat"/>
                <a:cs typeface="Montserrat"/>
                <a:sym typeface="Montserrat"/>
              </a:rPr>
              <a:t>Director of Critical Infrastructure</a:t>
            </a:r>
            <a:endParaRPr sz="1100" i="1">
              <a:solidFill>
                <a:schemeClr val="lt1"/>
              </a:solidFill>
              <a:latin typeface="Montserrat"/>
              <a:ea typeface="Montserrat"/>
              <a:cs typeface="Montserrat"/>
              <a:sym typeface="Montserrat"/>
            </a:endParaRPr>
          </a:p>
          <a:p>
            <a:pPr marL="0" lvl="0" indent="0" algn="ctr" rtl="0">
              <a:spcBef>
                <a:spcPts val="0"/>
              </a:spcBef>
              <a:spcAft>
                <a:spcPts val="0"/>
              </a:spcAft>
              <a:buNone/>
            </a:pPr>
            <a:r>
              <a:rPr lang="en-US" sz="1100" u="sng">
                <a:solidFill>
                  <a:schemeClr val="lt1"/>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aallen@dra.gov</a:t>
            </a:r>
            <a:endParaRPr sz="1100">
              <a:solidFill>
                <a:schemeClr val="lt1"/>
              </a:solidFill>
              <a:latin typeface="Montserrat"/>
              <a:ea typeface="Montserrat"/>
              <a:cs typeface="Montserrat"/>
              <a:sym typeface="Montserrat"/>
            </a:endParaRPr>
          </a:p>
          <a:p>
            <a:pPr marL="0" lvl="0" indent="0" algn="ctr" rtl="0">
              <a:spcBef>
                <a:spcPts val="0"/>
              </a:spcBef>
              <a:spcAft>
                <a:spcPts val="0"/>
              </a:spcAft>
              <a:buNone/>
            </a:pPr>
            <a:r>
              <a:rPr lang="en-US" sz="1100">
                <a:solidFill>
                  <a:schemeClr val="lt1"/>
                </a:solidFill>
                <a:latin typeface="Montserrat"/>
                <a:ea typeface="Montserrat"/>
                <a:cs typeface="Montserrat"/>
                <a:sym typeface="Montserrat"/>
              </a:rPr>
              <a:t>(662) 483-8203</a:t>
            </a:r>
            <a:endParaRPr sz="900">
              <a:solidFill>
                <a:schemeClr val="lt1"/>
              </a:solidFill>
              <a:latin typeface="Montserrat"/>
              <a:ea typeface="Montserrat"/>
              <a:cs typeface="Montserrat"/>
              <a:sym typeface="Montserrat"/>
            </a:endParaRPr>
          </a:p>
          <a:p>
            <a:pPr marL="0" lvl="0" indent="0" algn="ctr" rtl="0">
              <a:spcBef>
                <a:spcPts val="0"/>
              </a:spcBef>
              <a:spcAft>
                <a:spcPts val="0"/>
              </a:spcAft>
              <a:buNone/>
            </a:pPr>
            <a:endParaRPr sz="1100" i="1">
              <a:solidFill>
                <a:schemeClr val="lt1"/>
              </a:solidFill>
              <a:latin typeface="Montserrat"/>
              <a:ea typeface="Montserrat"/>
              <a:cs typeface="Montserrat"/>
              <a:sym typeface="Montserrat"/>
            </a:endParaRPr>
          </a:p>
          <a:p>
            <a:pPr marL="0" lvl="0" indent="0" algn="l" rtl="0">
              <a:spcBef>
                <a:spcPts val="0"/>
              </a:spcBef>
              <a:spcAft>
                <a:spcPts val="0"/>
              </a:spcAft>
              <a:buNone/>
            </a:pPr>
            <a:endParaRPr sz="1100">
              <a:latin typeface="Montserrat"/>
              <a:ea typeface="Montserrat"/>
              <a:cs typeface="Montserrat"/>
              <a:sym typeface="Montserrat"/>
            </a:endParaRPr>
          </a:p>
        </p:txBody>
      </p:sp>
      <p:cxnSp>
        <p:nvCxnSpPr>
          <p:cNvPr id="237" name="Google Shape;237;p25"/>
          <p:cNvCxnSpPr/>
          <p:nvPr/>
        </p:nvCxnSpPr>
        <p:spPr>
          <a:xfrm>
            <a:off x="4389121" y="2116261"/>
            <a:ext cx="0" cy="156840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3"/>
                                        </p:tgtEl>
                                        <p:attrNameLst>
                                          <p:attrName>style.visibility</p:attrName>
                                        </p:attrNameLst>
                                      </p:cBhvr>
                                      <p:to>
                                        <p:strVal val="visible"/>
                                      </p:to>
                                    </p:set>
                                    <p:animEffect transition="in" filter="fade">
                                      <p:cBhvr>
                                        <p:cTn id="7" dur="500"/>
                                        <p:tgtEl>
                                          <p:spTgt spid="23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4"/>
                                        </p:tgtEl>
                                        <p:attrNameLst>
                                          <p:attrName>style.visibility</p:attrName>
                                        </p:attrNameLst>
                                      </p:cBhvr>
                                      <p:to>
                                        <p:strVal val="visible"/>
                                      </p:to>
                                    </p:set>
                                    <p:animEffect transition="in" filter="fade">
                                      <p:cBhvr>
                                        <p:cTn id="11" dur="5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6"/>
          <p:cNvSpPr/>
          <p:nvPr/>
        </p:nvSpPr>
        <p:spPr>
          <a:xfrm>
            <a:off x="238836" y="178931"/>
            <a:ext cx="8666400" cy="4785600"/>
          </a:xfrm>
          <a:prstGeom prst="rect">
            <a:avLst/>
          </a:prstGeom>
          <a:solidFill>
            <a:srgbClr val="1B24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Montserrat ExtraBold"/>
              <a:ea typeface="Montserrat ExtraBold"/>
              <a:cs typeface="Montserrat ExtraBold"/>
              <a:sym typeface="Montserrat ExtraBold"/>
            </a:endParaRPr>
          </a:p>
        </p:txBody>
      </p:sp>
      <p:sp>
        <p:nvSpPr>
          <p:cNvPr id="243" name="Google Shape;243;p26">
            <a:hlinkClick r:id="rId3"/>
          </p:cNvPr>
          <p:cNvSpPr/>
          <p:nvPr/>
        </p:nvSpPr>
        <p:spPr>
          <a:xfrm>
            <a:off x="2946500" y="2383550"/>
            <a:ext cx="2885400" cy="600300"/>
          </a:xfrm>
          <a:prstGeom prst="rect">
            <a:avLst/>
          </a:prstGeom>
          <a:solidFill>
            <a:srgbClr val="DAAD0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p26"/>
          <p:cNvSpPr/>
          <p:nvPr/>
        </p:nvSpPr>
        <p:spPr>
          <a:xfrm>
            <a:off x="1834688" y="889660"/>
            <a:ext cx="5109000" cy="769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200" b="1">
                <a:solidFill>
                  <a:schemeClr val="lt1"/>
                </a:solidFill>
                <a:latin typeface="Montserrat ExtraBold"/>
                <a:ea typeface="Montserrat ExtraBold"/>
                <a:cs typeface="Montserrat ExtraBold"/>
                <a:sym typeface="Montserrat ExtraBold"/>
              </a:rPr>
              <a:t>Stay Involved</a:t>
            </a:r>
            <a:endParaRPr sz="1200" b="0" i="0" u="none" strike="noStrike" cap="none">
              <a:solidFill>
                <a:schemeClr val="lt1"/>
              </a:solidFill>
              <a:latin typeface="Arial"/>
              <a:ea typeface="Arial"/>
              <a:cs typeface="Arial"/>
              <a:sym typeface="Arial"/>
            </a:endParaRPr>
          </a:p>
        </p:txBody>
      </p:sp>
      <p:sp>
        <p:nvSpPr>
          <p:cNvPr id="245" name="Google Shape;245;p26"/>
          <p:cNvSpPr txBox="1"/>
          <p:nvPr/>
        </p:nvSpPr>
        <p:spPr>
          <a:xfrm>
            <a:off x="3641750" y="2469375"/>
            <a:ext cx="14949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700" b="1">
                <a:solidFill>
                  <a:srgbClr val="1B244E"/>
                </a:solidFill>
                <a:latin typeface="Montserrat"/>
                <a:ea typeface="Montserrat"/>
                <a:cs typeface="Montserrat"/>
                <a:sym typeface="Montserrat"/>
              </a:rPr>
              <a:t>Sign Up</a:t>
            </a:r>
            <a:endParaRPr sz="1500">
              <a:solidFill>
                <a:srgbClr val="1B244E"/>
              </a:solidFill>
              <a:latin typeface="Montserrat"/>
              <a:ea typeface="Montserrat"/>
              <a:cs typeface="Montserrat"/>
              <a:sym typeface="Montserrat"/>
            </a:endParaRPr>
          </a:p>
          <a:p>
            <a:pPr marL="0" lvl="0" indent="0" algn="l" rtl="0">
              <a:spcBef>
                <a:spcPts val="0"/>
              </a:spcBef>
              <a:spcAft>
                <a:spcPts val="0"/>
              </a:spcAft>
              <a:buNone/>
            </a:pPr>
            <a:endParaRPr sz="1100">
              <a:latin typeface="Montserrat"/>
              <a:ea typeface="Montserrat"/>
              <a:cs typeface="Montserrat"/>
              <a:sym typeface="Montserrat"/>
            </a:endParaRPr>
          </a:p>
        </p:txBody>
      </p:sp>
      <p:sp>
        <p:nvSpPr>
          <p:cNvPr id="246" name="Google Shape;246;p26"/>
          <p:cNvSpPr txBox="1"/>
          <p:nvPr/>
        </p:nvSpPr>
        <p:spPr>
          <a:xfrm>
            <a:off x="2073650" y="1687163"/>
            <a:ext cx="4631100" cy="754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300" b="1">
                <a:solidFill>
                  <a:srgbClr val="DAAD08"/>
                </a:solidFill>
                <a:latin typeface="Montserrat"/>
                <a:ea typeface="Montserrat"/>
                <a:cs typeface="Montserrat"/>
                <a:sym typeface="Montserrat"/>
              </a:rPr>
              <a:t>Keep up with the DRA and its programs by signing up for our email alerts:</a:t>
            </a:r>
            <a:endParaRPr sz="1100">
              <a:solidFill>
                <a:schemeClr val="lt1"/>
              </a:solidFill>
              <a:latin typeface="Montserrat"/>
              <a:ea typeface="Montserrat"/>
              <a:cs typeface="Montserrat"/>
              <a:sym typeface="Montserrat"/>
            </a:endParaRPr>
          </a:p>
          <a:p>
            <a:pPr marL="0" lvl="0" indent="0" algn="l" rtl="0">
              <a:spcBef>
                <a:spcPts val="0"/>
              </a:spcBef>
              <a:spcAft>
                <a:spcPts val="0"/>
              </a:spcAft>
              <a:buNone/>
            </a:pPr>
            <a:endParaRPr sz="1100">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animEffect transition="in" filter="fade">
                                      <p:cBhvr>
                                        <p:cTn id="7" dur="500"/>
                                        <p:tgtEl>
                                          <p:spTgt spid="24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4"/>
                                        </p:tgtEl>
                                        <p:attrNameLst>
                                          <p:attrName>style.visibility</p:attrName>
                                        </p:attrNameLst>
                                      </p:cBhvr>
                                      <p:to>
                                        <p:strVal val="visible"/>
                                      </p:to>
                                    </p:set>
                                    <p:animEffect transition="in" filter="fade">
                                      <p:cBhvr>
                                        <p:cTn id="11" dur="5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27"/>
          <p:cNvPicPr preferRelativeResize="0"/>
          <p:nvPr/>
        </p:nvPicPr>
        <p:blipFill rotWithShape="1">
          <a:blip r:embed="rId3">
            <a:alphaModFix/>
          </a:blip>
          <a:srcRect t="12496" b="12496"/>
          <a:stretch/>
        </p:blipFill>
        <p:spPr>
          <a:xfrm>
            <a:off x="525" y="0"/>
            <a:ext cx="9142948" cy="5143500"/>
          </a:xfrm>
          <a:prstGeom prst="rect">
            <a:avLst/>
          </a:prstGeom>
          <a:noFill/>
          <a:ln>
            <a:noFill/>
          </a:ln>
        </p:spPr>
      </p:pic>
      <p:sp>
        <p:nvSpPr>
          <p:cNvPr id="253" name="Google Shape;253;p27"/>
          <p:cNvSpPr/>
          <p:nvPr/>
        </p:nvSpPr>
        <p:spPr>
          <a:xfrm>
            <a:off x="517" y="-637207"/>
            <a:ext cx="9196500" cy="5780700"/>
          </a:xfrm>
          <a:prstGeom prst="rect">
            <a:avLst/>
          </a:prstGeom>
          <a:gradFill>
            <a:gsLst>
              <a:gs pos="0">
                <a:srgbClr val="9B8100"/>
              </a:gs>
              <a:gs pos="48000">
                <a:srgbClr val="DAAD08">
                  <a:alpha val="49411"/>
                </a:srgbClr>
              </a:gs>
              <a:gs pos="99000">
                <a:srgbClr val="FFDF00">
                  <a:alpha val="0"/>
                </a:srgbClr>
              </a:gs>
              <a:gs pos="100000">
                <a:srgbClr val="FFDF00">
                  <a:alpha val="0"/>
                </a:srgbClr>
              </a:gs>
            </a:gsLst>
            <a:lin ang="16200000" scaled="0"/>
          </a:gradFill>
          <a:ln>
            <a:noFill/>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54" name="Google Shape;254;p27" descr="Shape&#10;&#10;Description automatically generated with low confidence"/>
          <p:cNvPicPr preferRelativeResize="0"/>
          <p:nvPr/>
        </p:nvPicPr>
        <p:blipFill rotWithShape="1">
          <a:blip r:embed="rId4">
            <a:alphaModFix/>
          </a:blip>
          <a:srcRect/>
          <a:stretch/>
        </p:blipFill>
        <p:spPr>
          <a:xfrm>
            <a:off x="3078894" y="1196173"/>
            <a:ext cx="2986212" cy="298621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28"/>
          <p:cNvPicPr preferRelativeResize="0"/>
          <p:nvPr/>
        </p:nvPicPr>
        <p:blipFill rotWithShape="1">
          <a:blip r:embed="rId3">
            <a:alphaModFix/>
          </a:blip>
          <a:srcRect t="7798" b="7798"/>
          <a:stretch/>
        </p:blipFill>
        <p:spPr>
          <a:xfrm>
            <a:off x="525" y="0"/>
            <a:ext cx="9142948" cy="5143501"/>
          </a:xfrm>
          <a:prstGeom prst="rect">
            <a:avLst/>
          </a:prstGeom>
          <a:noFill/>
          <a:ln>
            <a:noFill/>
          </a:ln>
        </p:spPr>
      </p:pic>
      <p:sp>
        <p:nvSpPr>
          <p:cNvPr id="260" name="Google Shape;260;p28"/>
          <p:cNvSpPr/>
          <p:nvPr/>
        </p:nvSpPr>
        <p:spPr>
          <a:xfrm>
            <a:off x="516" y="-539257"/>
            <a:ext cx="9196500" cy="5780700"/>
          </a:xfrm>
          <a:prstGeom prst="rect">
            <a:avLst/>
          </a:prstGeom>
          <a:gradFill>
            <a:gsLst>
              <a:gs pos="0">
                <a:srgbClr val="9B8100"/>
              </a:gs>
              <a:gs pos="48000">
                <a:srgbClr val="DAAD08">
                  <a:alpha val="49411"/>
                </a:srgbClr>
              </a:gs>
              <a:gs pos="99000">
                <a:srgbClr val="FFDF00">
                  <a:alpha val="0"/>
                </a:srgbClr>
              </a:gs>
              <a:gs pos="100000">
                <a:srgbClr val="FFDF00">
                  <a:alpha val="0"/>
                </a:srgbClr>
              </a:gs>
            </a:gsLst>
            <a:lin ang="16200000" scaled="0"/>
          </a:gradFill>
          <a:ln>
            <a:noFill/>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1" name="Google Shape;261;p28"/>
          <p:cNvSpPr/>
          <p:nvPr/>
        </p:nvSpPr>
        <p:spPr>
          <a:xfrm>
            <a:off x="2017567" y="2139892"/>
            <a:ext cx="5108866" cy="76944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1B244E"/>
                </a:solidFill>
                <a:latin typeface="Montserrat ExtraBold"/>
                <a:ea typeface="Montserrat ExtraBold"/>
                <a:cs typeface="Montserrat ExtraBold"/>
                <a:sym typeface="Montserrat ExtraBold"/>
              </a:rPr>
              <a:t>THANK</a:t>
            </a:r>
            <a:r>
              <a:rPr lang="en-US" sz="4400" b="1" i="0" u="none" strike="noStrike" cap="none">
                <a:solidFill>
                  <a:schemeClr val="dk1"/>
                </a:solidFill>
                <a:latin typeface="Montserrat ExtraBold"/>
                <a:ea typeface="Montserrat ExtraBold"/>
                <a:cs typeface="Montserrat ExtraBold"/>
                <a:sym typeface="Montserrat ExtraBold"/>
              </a:rPr>
              <a:t> </a:t>
            </a:r>
            <a:r>
              <a:rPr lang="en-US" sz="4400" b="1" i="0" u="none" strike="noStrike" cap="none">
                <a:solidFill>
                  <a:srgbClr val="1B244E"/>
                </a:solidFill>
                <a:latin typeface="Montserrat ExtraBold"/>
                <a:ea typeface="Montserrat ExtraBold"/>
                <a:cs typeface="Montserrat ExtraBold"/>
                <a:sym typeface="Montserrat ExtraBold"/>
              </a:rPr>
              <a:t>YOU!</a:t>
            </a:r>
            <a:endParaRPr sz="1400" b="0" i="0" u="none" strike="noStrike" cap="none">
              <a:solidFill>
                <a:srgbClr val="1B244E"/>
              </a:solidFill>
              <a:latin typeface="Arial"/>
              <a:ea typeface="Arial"/>
              <a:cs typeface="Arial"/>
              <a:sym typeface="Arial"/>
            </a:endParaRPr>
          </a:p>
        </p:txBody>
      </p:sp>
      <p:pic>
        <p:nvPicPr>
          <p:cNvPr id="262" name="Google Shape;262;p28" descr="A picture containing watching, dark, image, staring&#10;&#10;Description automatically generated"/>
          <p:cNvPicPr preferRelativeResize="0"/>
          <p:nvPr/>
        </p:nvPicPr>
        <p:blipFill rotWithShape="1">
          <a:blip r:embed="rId4">
            <a:alphaModFix/>
          </a:blip>
          <a:srcRect/>
          <a:stretch/>
        </p:blipFill>
        <p:spPr>
          <a:xfrm>
            <a:off x="3545536" y="2909333"/>
            <a:ext cx="2052927" cy="470030"/>
          </a:xfrm>
          <a:prstGeom prst="rect">
            <a:avLst/>
          </a:prstGeom>
          <a:noFill/>
          <a:ln>
            <a:noFill/>
          </a:ln>
        </p:spPr>
      </p:pic>
      <p:pic>
        <p:nvPicPr>
          <p:cNvPr id="263" name="Google Shape;263;p28" descr="Logo&#10;&#10;Description automatically generated"/>
          <p:cNvPicPr preferRelativeResize="0"/>
          <p:nvPr/>
        </p:nvPicPr>
        <p:blipFill rotWithShape="1">
          <a:blip r:embed="rId5">
            <a:alphaModFix/>
          </a:blip>
          <a:srcRect/>
          <a:stretch/>
        </p:blipFill>
        <p:spPr>
          <a:xfrm>
            <a:off x="4188779" y="1007706"/>
            <a:ext cx="766442" cy="76944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9"/>
                                        </p:tgtEl>
                                        <p:attrNameLst>
                                          <p:attrName>style.visibility</p:attrName>
                                        </p:attrNameLst>
                                      </p:cBhvr>
                                      <p:to>
                                        <p:strVal val="visible"/>
                                      </p:to>
                                    </p:set>
                                    <p:animEffect transition="in" filter="fade">
                                      <p:cBhvr>
                                        <p:cTn id="7" dur="500"/>
                                        <p:tgtEl>
                                          <p:spTgt spid="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4"/>
          <p:cNvSpPr/>
          <p:nvPr/>
        </p:nvSpPr>
        <p:spPr>
          <a:xfrm>
            <a:off x="-36450" y="-44750"/>
            <a:ext cx="5658000" cy="5232900"/>
          </a:xfrm>
          <a:prstGeom prst="rect">
            <a:avLst/>
          </a:prstGeom>
          <a:solidFill>
            <a:srgbClr val="1B24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14"/>
          <p:cNvSpPr txBox="1"/>
          <p:nvPr/>
        </p:nvSpPr>
        <p:spPr>
          <a:xfrm>
            <a:off x="553575" y="566975"/>
            <a:ext cx="33618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a:solidFill>
                  <a:srgbClr val="DAAD08"/>
                </a:solidFill>
                <a:latin typeface="Montserrat ExtraBold"/>
                <a:ea typeface="Montserrat ExtraBold"/>
                <a:cs typeface="Montserrat ExtraBold"/>
                <a:sym typeface="Montserrat ExtraBold"/>
              </a:rPr>
              <a:t>Moving The Delta Forward</a:t>
            </a:r>
            <a:endParaRPr sz="1400" b="0" i="0" u="none" strike="noStrike" cap="none">
              <a:solidFill>
                <a:srgbClr val="DAAD08"/>
              </a:solidFill>
              <a:latin typeface="Arial"/>
              <a:ea typeface="Arial"/>
              <a:cs typeface="Arial"/>
              <a:sym typeface="Arial"/>
            </a:endParaRPr>
          </a:p>
        </p:txBody>
      </p:sp>
      <p:sp>
        <p:nvSpPr>
          <p:cNvPr id="103" name="Google Shape;103;p14"/>
          <p:cNvSpPr txBox="1"/>
          <p:nvPr/>
        </p:nvSpPr>
        <p:spPr>
          <a:xfrm>
            <a:off x="553574" y="1521075"/>
            <a:ext cx="4664100" cy="3140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1100">
                <a:solidFill>
                  <a:schemeClr val="lt1"/>
                </a:solidFill>
                <a:latin typeface="Montserrat"/>
                <a:ea typeface="Montserrat"/>
                <a:cs typeface="Montserrat"/>
                <a:sym typeface="Montserrat"/>
              </a:rPr>
              <a:t>The DRA was established in 2000 as a formal framework for joint Federal-State collaboration to promote and encourage the economic development of the lower Mississippi River and Alabama Black Belt regions. To fulfill this purpose, DRA invests in projects supporting transportation infrastructure, basic public infrastructure, workforce training, and business development. DRA works to create jobs, build communities, and improve the lives of those that reside in the region. DRA’s region encompasses 252 counties and parishes in parts of Alabama, Arkansas, Illinois, Kentucky, Louisiana, Mississippi, Missouri, and Tennessee.</a:t>
            </a:r>
            <a:endParaRPr sz="1100">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100">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US" sz="1100">
                <a:solidFill>
                  <a:schemeClr val="lt1"/>
                </a:solidFill>
                <a:latin typeface="Montserrat"/>
                <a:ea typeface="Montserrat"/>
                <a:cs typeface="Montserrat"/>
                <a:sym typeface="Montserrat"/>
              </a:rPr>
              <a:t>DRA’s enabling legislation dictates that at least 75% of DRA’s funds must be invested in economically distressed counties and parishes and isolated areas within non-distressed counties and parishes. In addition, half of DRA’s funds must support transportation infrastructure and basic public infrastructure.</a:t>
            </a:r>
            <a:endParaRPr sz="1100">
              <a:solidFill>
                <a:schemeClr val="lt1"/>
              </a:solidFill>
              <a:latin typeface="Montserrat"/>
              <a:ea typeface="Montserrat"/>
              <a:cs typeface="Montserrat"/>
              <a:sym typeface="Montserrat"/>
            </a:endParaRPr>
          </a:p>
          <a:p>
            <a:pPr marL="0" lvl="0" indent="0" algn="l" rtl="0">
              <a:spcBef>
                <a:spcPts val="0"/>
              </a:spcBef>
              <a:spcAft>
                <a:spcPts val="0"/>
              </a:spcAft>
              <a:buClr>
                <a:srgbClr val="000000"/>
              </a:buClr>
              <a:buSzPts val="800"/>
              <a:buFont typeface="Arial"/>
              <a:buNone/>
            </a:pPr>
            <a:endParaRPr sz="1100">
              <a:solidFill>
                <a:schemeClr val="lt1"/>
              </a:solidFill>
              <a:latin typeface="Montserrat"/>
              <a:ea typeface="Montserrat"/>
              <a:cs typeface="Montserrat"/>
              <a:sym typeface="Montserrat"/>
            </a:endParaRPr>
          </a:p>
        </p:txBody>
      </p:sp>
      <p:sp>
        <p:nvSpPr>
          <p:cNvPr id="104" name="Google Shape;104;p14"/>
          <p:cNvSpPr/>
          <p:nvPr/>
        </p:nvSpPr>
        <p:spPr>
          <a:xfrm>
            <a:off x="-36450" y="4877200"/>
            <a:ext cx="9180600" cy="311100"/>
          </a:xfrm>
          <a:prstGeom prst="rect">
            <a:avLst/>
          </a:prstGeom>
          <a:solidFill>
            <a:srgbClr val="DAAD08"/>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100"/>
              <a:buFont typeface="Arial"/>
              <a:buNone/>
            </a:pPr>
            <a:r>
              <a:rPr lang="en-US" sz="1100" b="1">
                <a:solidFill>
                  <a:schemeClr val="lt1"/>
                </a:solidFill>
                <a:latin typeface="Montserrat SemiBold"/>
                <a:ea typeface="Montserrat SemiBold"/>
                <a:cs typeface="Montserrat SemiBold"/>
                <a:sym typeface="Montserrat SemiBold"/>
              </a:rPr>
              <a:t>1</a:t>
            </a:r>
            <a:endParaRPr sz="1800" b="1" i="0" u="none" strike="noStrike" cap="none">
              <a:solidFill>
                <a:schemeClr val="lt1"/>
              </a:solidFill>
              <a:latin typeface="Montserrat SemiBold"/>
              <a:ea typeface="Montserrat SemiBold"/>
              <a:cs typeface="Montserrat SemiBold"/>
              <a:sym typeface="Montserrat SemiBold"/>
            </a:endParaRPr>
          </a:p>
        </p:txBody>
      </p:sp>
      <p:sp>
        <p:nvSpPr>
          <p:cNvPr id="105" name="Google Shape;105;p14"/>
          <p:cNvSpPr txBox="1"/>
          <p:nvPr/>
        </p:nvSpPr>
        <p:spPr>
          <a:xfrm>
            <a:off x="3656859" y="4857168"/>
            <a:ext cx="1319916"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50" b="1" i="0" u="none" strike="noStrike" cap="none">
                <a:solidFill>
                  <a:schemeClr val="lt1"/>
                </a:solidFill>
                <a:latin typeface="Montserrat SemiBold"/>
                <a:ea typeface="Montserrat SemiBold"/>
                <a:cs typeface="Montserrat SemiBold"/>
                <a:sym typeface="Montserrat SemiBold"/>
              </a:rPr>
              <a:t>DRA.GOV</a:t>
            </a:r>
            <a:endParaRPr/>
          </a:p>
        </p:txBody>
      </p:sp>
      <p:pic>
        <p:nvPicPr>
          <p:cNvPr id="106" name="Google Shape;106;p14" descr="Logo&#10;&#10;Description automatically generated"/>
          <p:cNvPicPr preferRelativeResize="0"/>
          <p:nvPr/>
        </p:nvPicPr>
        <p:blipFill rotWithShape="1">
          <a:blip r:embed="rId3">
            <a:alphaModFix/>
          </a:blip>
          <a:srcRect/>
          <a:stretch/>
        </p:blipFill>
        <p:spPr>
          <a:xfrm>
            <a:off x="340432" y="4607900"/>
            <a:ext cx="447338" cy="449089"/>
          </a:xfrm>
          <a:prstGeom prst="rect">
            <a:avLst/>
          </a:prstGeom>
          <a:noFill/>
          <a:ln>
            <a:noFill/>
          </a:ln>
        </p:spPr>
      </p:pic>
      <p:pic>
        <p:nvPicPr>
          <p:cNvPr id="107" name="Google Shape;107;p14"/>
          <p:cNvPicPr preferRelativeResize="0"/>
          <p:nvPr/>
        </p:nvPicPr>
        <p:blipFill rotWithShape="1">
          <a:blip r:embed="rId4">
            <a:alphaModFix/>
          </a:blip>
          <a:srcRect l="14621" r="30430"/>
          <a:stretch/>
        </p:blipFill>
        <p:spPr>
          <a:xfrm>
            <a:off x="5621551" y="0"/>
            <a:ext cx="3573248" cy="48771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500"/>
                                        <p:tgtEl>
                                          <p:spTgt spid="10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fade">
                                      <p:cBhvr>
                                        <p:cTn id="11"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p:nvPr/>
        </p:nvSpPr>
        <p:spPr>
          <a:xfrm>
            <a:off x="4316818" y="1"/>
            <a:ext cx="4827300" cy="51435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15"/>
          <p:cNvSpPr/>
          <p:nvPr/>
        </p:nvSpPr>
        <p:spPr>
          <a:xfrm>
            <a:off x="-1" y="0"/>
            <a:ext cx="4316819" cy="5143500"/>
          </a:xfrm>
          <a:prstGeom prst="rect">
            <a:avLst/>
          </a:prstGeom>
          <a:solidFill>
            <a:srgbClr val="DAAD0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15"/>
          <p:cNvSpPr txBox="1"/>
          <p:nvPr/>
        </p:nvSpPr>
        <p:spPr>
          <a:xfrm>
            <a:off x="499349" y="729725"/>
            <a:ext cx="3588600" cy="1062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2100">
                <a:solidFill>
                  <a:srgbClr val="1B244E"/>
                </a:solidFill>
                <a:latin typeface="Montserrat ExtraBold"/>
                <a:ea typeface="Montserrat ExtraBold"/>
                <a:cs typeface="Montserrat ExtraBold"/>
                <a:sym typeface="Montserrat ExtraBold"/>
              </a:rPr>
              <a:t>Creating Jobs. </a:t>
            </a:r>
            <a:endParaRPr sz="2100">
              <a:solidFill>
                <a:srgbClr val="1B244E"/>
              </a:solidFill>
              <a:latin typeface="Montserrat ExtraBold"/>
              <a:ea typeface="Montserrat ExtraBold"/>
              <a:cs typeface="Montserrat ExtraBold"/>
              <a:sym typeface="Montserrat ExtraBold"/>
            </a:endParaRPr>
          </a:p>
          <a:p>
            <a:pPr marL="0" lvl="0" indent="0" algn="l" rtl="0">
              <a:spcBef>
                <a:spcPts val="0"/>
              </a:spcBef>
              <a:spcAft>
                <a:spcPts val="0"/>
              </a:spcAft>
              <a:buClr>
                <a:schemeClr val="dk1"/>
              </a:buClr>
              <a:buSzPts val="1100"/>
              <a:buFont typeface="Arial"/>
              <a:buNone/>
            </a:pPr>
            <a:r>
              <a:rPr lang="en-US" sz="2100">
                <a:solidFill>
                  <a:srgbClr val="1B244E"/>
                </a:solidFill>
                <a:latin typeface="Montserrat ExtraBold"/>
                <a:ea typeface="Montserrat ExtraBold"/>
                <a:cs typeface="Montserrat ExtraBold"/>
                <a:sym typeface="Montserrat ExtraBold"/>
              </a:rPr>
              <a:t>Building Communities. Improving Lives.</a:t>
            </a:r>
            <a:endParaRPr sz="2100">
              <a:solidFill>
                <a:srgbClr val="1B244E"/>
              </a:solidFill>
              <a:latin typeface="Montserrat ExtraBold"/>
              <a:ea typeface="Montserrat ExtraBold"/>
              <a:cs typeface="Montserrat ExtraBold"/>
              <a:sym typeface="Montserrat ExtraBold"/>
            </a:endParaRPr>
          </a:p>
        </p:txBody>
      </p:sp>
      <p:sp>
        <p:nvSpPr>
          <p:cNvPr id="115" name="Google Shape;115;p15"/>
          <p:cNvSpPr txBox="1"/>
          <p:nvPr/>
        </p:nvSpPr>
        <p:spPr>
          <a:xfrm>
            <a:off x="514867" y="1882683"/>
            <a:ext cx="3287100" cy="2416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1100">
                <a:solidFill>
                  <a:schemeClr val="dk1"/>
                </a:solidFill>
                <a:latin typeface="Montserrat"/>
                <a:ea typeface="Montserrat"/>
                <a:cs typeface="Montserrat"/>
                <a:sym typeface="Montserrat"/>
              </a:rPr>
              <a:t>DRA envisions the region as a place where people and businesses have access to economic opportunities in vibrant, sustainable, and resilient communities. DRA’s mission is to realize that vision through the practical application of innovative ideas and strategies that will foster inclusive communities, strengthen regional collaboration and productive capacity, achieve sustained, long-term economic development, and produce meaningful opportunities for all people in the DRA region.</a:t>
            </a:r>
            <a:endParaRPr sz="1100">
              <a:solidFill>
                <a:schemeClr val="dk1"/>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800"/>
              <a:buFont typeface="Arial"/>
              <a:buNone/>
            </a:pPr>
            <a:endParaRPr sz="800">
              <a:solidFill>
                <a:schemeClr val="dk1"/>
              </a:solidFill>
              <a:latin typeface="Montserrat Medium"/>
              <a:ea typeface="Montserrat Medium"/>
              <a:cs typeface="Montserrat Medium"/>
              <a:sym typeface="Montserrat Medium"/>
            </a:endParaRPr>
          </a:p>
        </p:txBody>
      </p:sp>
      <p:sp>
        <p:nvSpPr>
          <p:cNvPr id="116" name="Google Shape;116;p15"/>
          <p:cNvSpPr/>
          <p:nvPr/>
        </p:nvSpPr>
        <p:spPr>
          <a:xfrm>
            <a:off x="3805718" y="661631"/>
            <a:ext cx="595313" cy="113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17" name="Google Shape;117;p15"/>
          <p:cNvPicPr preferRelativeResize="0"/>
          <p:nvPr/>
        </p:nvPicPr>
        <p:blipFill rotWithShape="1">
          <a:blip r:embed="rId4">
            <a:alphaModFix/>
          </a:blip>
          <a:srcRect l="18851" r="28358"/>
          <a:stretch/>
        </p:blipFill>
        <p:spPr>
          <a:xfrm>
            <a:off x="4316700" y="3800"/>
            <a:ext cx="4827300" cy="5135900"/>
          </a:xfrm>
          <a:prstGeom prst="rect">
            <a:avLst/>
          </a:prstGeom>
          <a:noFill/>
          <a:ln>
            <a:noFill/>
          </a:ln>
        </p:spPr>
      </p:pic>
      <p:sp>
        <p:nvSpPr>
          <p:cNvPr id="118" name="Google Shape;118;p15"/>
          <p:cNvSpPr/>
          <p:nvPr/>
        </p:nvSpPr>
        <p:spPr>
          <a:xfrm>
            <a:off x="0" y="4832447"/>
            <a:ext cx="9144000" cy="311052"/>
          </a:xfrm>
          <a:prstGeom prst="rect">
            <a:avLst/>
          </a:prstGeom>
          <a:solidFill>
            <a:srgbClr val="1B244E"/>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100"/>
              <a:buFont typeface="Arial"/>
              <a:buNone/>
            </a:pPr>
            <a:r>
              <a:rPr lang="en-US" sz="1100" b="1">
                <a:solidFill>
                  <a:schemeClr val="lt1"/>
                </a:solidFill>
                <a:latin typeface="Montserrat SemiBold"/>
                <a:ea typeface="Montserrat SemiBold"/>
                <a:cs typeface="Montserrat SemiBold"/>
                <a:sym typeface="Montserrat SemiBold"/>
              </a:rPr>
              <a:t>2</a:t>
            </a:r>
            <a:endParaRPr sz="1800" b="1" i="0" u="none" strike="noStrike" cap="none">
              <a:solidFill>
                <a:schemeClr val="lt1"/>
              </a:solidFill>
              <a:latin typeface="Montserrat SemiBold"/>
              <a:ea typeface="Montserrat SemiBold"/>
              <a:cs typeface="Montserrat SemiBold"/>
              <a:sym typeface="Montserrat SemiBold"/>
            </a:endParaRPr>
          </a:p>
        </p:txBody>
      </p:sp>
      <p:sp>
        <p:nvSpPr>
          <p:cNvPr id="119" name="Google Shape;119;p15"/>
          <p:cNvSpPr txBox="1"/>
          <p:nvPr/>
        </p:nvSpPr>
        <p:spPr>
          <a:xfrm>
            <a:off x="3656859" y="4857168"/>
            <a:ext cx="1319916"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50" b="1" i="0" u="none" strike="noStrike" cap="none">
                <a:solidFill>
                  <a:schemeClr val="lt1"/>
                </a:solidFill>
                <a:latin typeface="Montserrat SemiBold"/>
                <a:ea typeface="Montserrat SemiBold"/>
                <a:cs typeface="Montserrat SemiBold"/>
                <a:sym typeface="Montserrat SemiBold"/>
              </a:rPr>
              <a:t>DRA.GOV</a:t>
            </a:r>
            <a:endParaRPr/>
          </a:p>
        </p:txBody>
      </p:sp>
      <p:pic>
        <p:nvPicPr>
          <p:cNvPr id="120" name="Google Shape;120;p15" descr="Logo&#10;&#10;Description automatically generated"/>
          <p:cNvPicPr preferRelativeResize="0"/>
          <p:nvPr/>
        </p:nvPicPr>
        <p:blipFill rotWithShape="1">
          <a:blip r:embed="rId5">
            <a:alphaModFix/>
          </a:blip>
          <a:srcRect/>
          <a:stretch/>
        </p:blipFill>
        <p:spPr>
          <a:xfrm>
            <a:off x="340432" y="4607900"/>
            <a:ext cx="447338" cy="44908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4"/>
                                        </p:tgtEl>
                                        <p:attrNameLst>
                                          <p:attrName>style.visibility</p:attrName>
                                        </p:attrNameLst>
                                      </p:cBhvr>
                                      <p:to>
                                        <p:strVal val="visible"/>
                                      </p:to>
                                    </p:set>
                                    <p:animEffect transition="in" filter="fade">
                                      <p:cBhvr>
                                        <p:cTn id="11" dur="500"/>
                                        <p:tgtEl>
                                          <p:spTgt spid="1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5"/>
                                        </p:tgtEl>
                                        <p:attrNameLst>
                                          <p:attrName>style.visibility</p:attrName>
                                        </p:attrNameLst>
                                      </p:cBhvr>
                                      <p:to>
                                        <p:strVal val="visible"/>
                                      </p:to>
                                    </p:set>
                                    <p:animEffect transition="in" filter="fade">
                                      <p:cBhvr>
                                        <p:cTn id="15"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6"/>
          <p:cNvSpPr/>
          <p:nvPr/>
        </p:nvSpPr>
        <p:spPr>
          <a:xfrm>
            <a:off x="0" y="4832447"/>
            <a:ext cx="9144000" cy="311052"/>
          </a:xfrm>
          <a:prstGeom prst="rect">
            <a:avLst/>
          </a:prstGeom>
          <a:solidFill>
            <a:srgbClr val="DAAD08"/>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100"/>
              <a:buFont typeface="Arial"/>
              <a:buNone/>
            </a:pPr>
            <a:r>
              <a:rPr lang="en-US" sz="1100" b="1">
                <a:solidFill>
                  <a:schemeClr val="lt1"/>
                </a:solidFill>
                <a:latin typeface="Montserrat SemiBold"/>
                <a:ea typeface="Montserrat SemiBold"/>
                <a:cs typeface="Montserrat SemiBold"/>
                <a:sym typeface="Montserrat SemiBold"/>
              </a:rPr>
              <a:t>3</a:t>
            </a:r>
            <a:endParaRPr sz="1800" b="1" i="0" u="none" strike="noStrike" cap="none">
              <a:solidFill>
                <a:schemeClr val="lt1"/>
              </a:solidFill>
              <a:latin typeface="Montserrat SemiBold"/>
              <a:ea typeface="Montserrat SemiBold"/>
              <a:cs typeface="Montserrat SemiBold"/>
              <a:sym typeface="Montserrat SemiBold"/>
            </a:endParaRPr>
          </a:p>
        </p:txBody>
      </p:sp>
      <p:sp>
        <p:nvSpPr>
          <p:cNvPr id="126" name="Google Shape;126;p16"/>
          <p:cNvSpPr txBox="1"/>
          <p:nvPr/>
        </p:nvSpPr>
        <p:spPr>
          <a:xfrm>
            <a:off x="3656859" y="4857168"/>
            <a:ext cx="1319916"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50" b="1" i="0" u="none" strike="noStrike" cap="none">
                <a:solidFill>
                  <a:schemeClr val="lt1"/>
                </a:solidFill>
                <a:latin typeface="Montserrat SemiBold"/>
                <a:ea typeface="Montserrat SemiBold"/>
                <a:cs typeface="Montserrat SemiBold"/>
                <a:sym typeface="Montserrat SemiBold"/>
              </a:rPr>
              <a:t>DRA.GOV</a:t>
            </a:r>
            <a:endParaRPr/>
          </a:p>
        </p:txBody>
      </p:sp>
      <p:pic>
        <p:nvPicPr>
          <p:cNvPr id="127" name="Google Shape;127;p16" descr="Logo&#10;&#10;Description automatically generated"/>
          <p:cNvPicPr preferRelativeResize="0"/>
          <p:nvPr/>
        </p:nvPicPr>
        <p:blipFill rotWithShape="1">
          <a:blip r:embed="rId3">
            <a:alphaModFix/>
          </a:blip>
          <a:srcRect/>
          <a:stretch/>
        </p:blipFill>
        <p:spPr>
          <a:xfrm>
            <a:off x="340432" y="4607900"/>
            <a:ext cx="447338" cy="449089"/>
          </a:xfrm>
          <a:prstGeom prst="rect">
            <a:avLst/>
          </a:prstGeom>
          <a:noFill/>
          <a:ln>
            <a:noFill/>
          </a:ln>
        </p:spPr>
      </p:pic>
      <p:sp>
        <p:nvSpPr>
          <p:cNvPr id="128" name="Google Shape;128;p16"/>
          <p:cNvSpPr txBox="1"/>
          <p:nvPr/>
        </p:nvSpPr>
        <p:spPr>
          <a:xfrm>
            <a:off x="1057188" y="882050"/>
            <a:ext cx="70296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latin typeface="Montserrat"/>
                <a:ea typeface="Montserrat"/>
                <a:cs typeface="Montserrat"/>
                <a:sym typeface="Montserrat"/>
              </a:rPr>
              <a:t>DRA supports and promotes economic development within the lower Mississippi River Delta and Alabama Black Belt regions through its programming opportunities. Designed to make strategic investments in critical and human infrastructure, DRA’s programming aims to impact economic growth and opportunity in economically distressed communities.”</a:t>
            </a:r>
            <a:endParaRPr sz="1100">
              <a:latin typeface="Montserrat"/>
              <a:ea typeface="Montserrat"/>
              <a:cs typeface="Montserrat"/>
              <a:sym typeface="Montserrat"/>
            </a:endParaRPr>
          </a:p>
        </p:txBody>
      </p:sp>
      <p:sp>
        <p:nvSpPr>
          <p:cNvPr id="129" name="Google Shape;129;p16"/>
          <p:cNvSpPr txBox="1"/>
          <p:nvPr/>
        </p:nvSpPr>
        <p:spPr>
          <a:xfrm>
            <a:off x="1341901" y="359300"/>
            <a:ext cx="6460200" cy="4155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1100"/>
              <a:buFont typeface="Arial"/>
              <a:buNone/>
            </a:pPr>
            <a:r>
              <a:rPr lang="en-US" sz="2100">
                <a:solidFill>
                  <a:srgbClr val="1B244E"/>
                </a:solidFill>
                <a:latin typeface="Montserrat ExtraBold"/>
                <a:ea typeface="Montserrat ExtraBold"/>
                <a:cs typeface="Montserrat ExtraBold"/>
                <a:sym typeface="Montserrat ExtraBold"/>
              </a:rPr>
              <a:t>Our Programs</a:t>
            </a:r>
            <a:endParaRPr sz="2100">
              <a:solidFill>
                <a:srgbClr val="1B244E"/>
              </a:solidFill>
              <a:latin typeface="Montserrat ExtraBold"/>
              <a:ea typeface="Montserrat ExtraBold"/>
              <a:cs typeface="Montserrat ExtraBold"/>
              <a:sym typeface="Montserrat ExtraBold"/>
            </a:endParaRPr>
          </a:p>
        </p:txBody>
      </p:sp>
      <p:graphicFrame>
        <p:nvGraphicFramePr>
          <p:cNvPr id="130" name="Google Shape;130;p16"/>
          <p:cNvGraphicFramePr/>
          <p:nvPr/>
        </p:nvGraphicFramePr>
        <p:xfrm>
          <a:off x="979375" y="1940550"/>
          <a:ext cx="7530225" cy="2396805"/>
        </p:xfrm>
        <a:graphic>
          <a:graphicData uri="http://schemas.openxmlformats.org/drawingml/2006/table">
            <a:tbl>
              <a:tblPr>
                <a:noFill/>
                <a:tableStyleId>{E7365617-CF4D-4617-B0FE-E6E93BD47DDB}</a:tableStyleId>
              </a:tblPr>
              <a:tblGrid>
                <a:gridCol w="3059975">
                  <a:extLst>
                    <a:ext uri="{9D8B030D-6E8A-4147-A177-3AD203B41FA5}">
                      <a16:colId xmlns:a16="http://schemas.microsoft.com/office/drawing/2014/main" val="20000"/>
                    </a:ext>
                  </a:extLst>
                </a:gridCol>
                <a:gridCol w="1831875">
                  <a:extLst>
                    <a:ext uri="{9D8B030D-6E8A-4147-A177-3AD203B41FA5}">
                      <a16:colId xmlns:a16="http://schemas.microsoft.com/office/drawing/2014/main" val="20001"/>
                    </a:ext>
                  </a:extLst>
                </a:gridCol>
                <a:gridCol w="2638375">
                  <a:extLst>
                    <a:ext uri="{9D8B030D-6E8A-4147-A177-3AD203B41FA5}">
                      <a16:colId xmlns:a16="http://schemas.microsoft.com/office/drawing/2014/main" val="20002"/>
                    </a:ext>
                  </a:extLst>
                </a:gridCol>
              </a:tblGrid>
              <a:tr h="502850">
                <a:tc>
                  <a:txBody>
                    <a:bodyPr/>
                    <a:lstStyle/>
                    <a:p>
                      <a:pPr marL="0" lvl="0" indent="0" algn="l" rtl="0">
                        <a:spcBef>
                          <a:spcPts val="0"/>
                        </a:spcBef>
                        <a:spcAft>
                          <a:spcPts val="0"/>
                        </a:spcAft>
                        <a:buNone/>
                      </a:pPr>
                      <a:r>
                        <a:rPr lang="en-US" sz="1300" b="1">
                          <a:solidFill>
                            <a:srgbClr val="DAAD08"/>
                          </a:solidFill>
                          <a:latin typeface="Montserrat"/>
                          <a:ea typeface="Montserrat"/>
                          <a:cs typeface="Montserrat"/>
                          <a:sym typeface="Montserrat"/>
                        </a:rPr>
                        <a:t>Critical Infrastructure</a:t>
                      </a:r>
                      <a:endParaRPr sz="1300" b="1">
                        <a:solidFill>
                          <a:srgbClr val="DAAD08"/>
                        </a:solidFill>
                        <a:latin typeface="Montserrat"/>
                        <a:ea typeface="Montserrat"/>
                        <a:cs typeface="Montserrat"/>
                        <a:sym typeface="Montserrat"/>
                      </a:endParaRPr>
                    </a:p>
                  </a:txBody>
                  <a:tcPr marL="91425" marR="91425" marT="91425" marB="91425">
                    <a:solidFill>
                      <a:srgbClr val="1B244E"/>
                    </a:solidFill>
                  </a:tcPr>
                </a:tc>
                <a:tc>
                  <a:txBody>
                    <a:bodyPr/>
                    <a:lstStyle/>
                    <a:p>
                      <a:pPr marL="0" lvl="0" indent="0" algn="l" rtl="0">
                        <a:spcBef>
                          <a:spcPts val="0"/>
                        </a:spcBef>
                        <a:spcAft>
                          <a:spcPts val="0"/>
                        </a:spcAft>
                        <a:buClr>
                          <a:schemeClr val="dk1"/>
                        </a:buClr>
                        <a:buSzPts val="1100"/>
                        <a:buFont typeface="Arial"/>
                        <a:buNone/>
                      </a:pPr>
                      <a:r>
                        <a:rPr lang="en-US" sz="1300" b="1">
                          <a:solidFill>
                            <a:srgbClr val="DAAD08"/>
                          </a:solidFill>
                          <a:latin typeface="Montserrat"/>
                          <a:ea typeface="Montserrat"/>
                          <a:cs typeface="Montserrat"/>
                          <a:sym typeface="Montserrat"/>
                        </a:rPr>
                        <a:t>Human Infrastructure</a:t>
                      </a:r>
                      <a:endParaRPr sz="1300" b="1">
                        <a:solidFill>
                          <a:srgbClr val="DAAD08"/>
                        </a:solidFill>
                        <a:latin typeface="Montserrat"/>
                        <a:ea typeface="Montserrat"/>
                        <a:cs typeface="Montserrat"/>
                        <a:sym typeface="Montserrat"/>
                      </a:endParaRPr>
                    </a:p>
                  </a:txBody>
                  <a:tcPr marL="91425" marR="91425" marT="91425" marB="91425">
                    <a:solidFill>
                      <a:srgbClr val="1B244E"/>
                    </a:solidFill>
                  </a:tcPr>
                </a:tc>
                <a:tc>
                  <a:txBody>
                    <a:bodyPr/>
                    <a:lstStyle/>
                    <a:p>
                      <a:pPr marL="0" lvl="0" indent="0" algn="l" rtl="0">
                        <a:spcBef>
                          <a:spcPts val="0"/>
                        </a:spcBef>
                        <a:spcAft>
                          <a:spcPts val="0"/>
                        </a:spcAft>
                        <a:buClr>
                          <a:schemeClr val="dk1"/>
                        </a:buClr>
                        <a:buSzPts val="1100"/>
                        <a:buFont typeface="Arial"/>
                        <a:buNone/>
                      </a:pPr>
                      <a:r>
                        <a:rPr lang="en-US" sz="1300" b="1">
                          <a:solidFill>
                            <a:srgbClr val="DAAD08"/>
                          </a:solidFill>
                          <a:latin typeface="Montserrat"/>
                          <a:ea typeface="Montserrat"/>
                          <a:cs typeface="Montserrat"/>
                          <a:sym typeface="Montserrat"/>
                        </a:rPr>
                        <a:t>Capacity-Building</a:t>
                      </a:r>
                      <a:endParaRPr sz="1300" b="1">
                        <a:solidFill>
                          <a:srgbClr val="DAAD08"/>
                        </a:solidFill>
                        <a:latin typeface="Montserrat"/>
                        <a:ea typeface="Montserrat"/>
                        <a:cs typeface="Montserrat"/>
                        <a:sym typeface="Montserrat"/>
                      </a:endParaRPr>
                    </a:p>
                  </a:txBody>
                  <a:tcPr marL="91425" marR="91425" marT="91425" marB="91425">
                    <a:solidFill>
                      <a:srgbClr val="1B244E"/>
                    </a:solidFill>
                  </a:tcPr>
                </a:tc>
                <a:extLst>
                  <a:ext uri="{0D108BD9-81ED-4DB2-BD59-A6C34878D82A}">
                    <a16:rowId xmlns:a16="http://schemas.microsoft.com/office/drawing/2014/main" val="10000"/>
                  </a:ext>
                </a:extLst>
              </a:tr>
              <a:tr h="613950">
                <a:tc>
                  <a:txBody>
                    <a:bodyPr/>
                    <a:lstStyle/>
                    <a:p>
                      <a:pPr marL="0" lvl="0" indent="0" algn="l" rtl="0">
                        <a:spcBef>
                          <a:spcPts val="0"/>
                        </a:spcBef>
                        <a:spcAft>
                          <a:spcPts val="0"/>
                        </a:spcAft>
                        <a:buNone/>
                      </a:pPr>
                      <a:r>
                        <a:rPr lang="en-US" sz="1300">
                          <a:latin typeface="Montserrat"/>
                          <a:ea typeface="Montserrat"/>
                          <a:cs typeface="Montserrat"/>
                          <a:sym typeface="Montserrat"/>
                        </a:rPr>
                        <a:t>States Economic Development Assistance Program (SEDAP)</a:t>
                      </a:r>
                      <a:endParaRPr sz="1300">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en-US" sz="1300">
                          <a:latin typeface="Montserrat"/>
                          <a:ea typeface="Montserrat"/>
                          <a:cs typeface="Montserrat"/>
                          <a:sym typeface="Montserrat"/>
                        </a:rPr>
                        <a:t>Health</a:t>
                      </a:r>
                      <a:endParaRPr sz="1300">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1300">
                          <a:solidFill>
                            <a:schemeClr val="dk1"/>
                          </a:solidFill>
                          <a:latin typeface="Montserrat"/>
                          <a:ea typeface="Montserrat"/>
                          <a:cs typeface="Montserrat"/>
                          <a:sym typeface="Montserrat"/>
                        </a:rPr>
                        <a:t>LLD Community Support Pilot Program</a:t>
                      </a:r>
                      <a:endParaRPr sz="1300">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1"/>
                  </a:ext>
                </a:extLst>
              </a:tr>
              <a:tr h="576300">
                <a:tc>
                  <a:txBody>
                    <a:bodyPr/>
                    <a:lstStyle/>
                    <a:p>
                      <a:pPr marL="0" lvl="0" indent="0" algn="l" rtl="0">
                        <a:spcBef>
                          <a:spcPts val="0"/>
                        </a:spcBef>
                        <a:spcAft>
                          <a:spcPts val="0"/>
                        </a:spcAft>
                        <a:buNone/>
                      </a:pPr>
                      <a:r>
                        <a:rPr lang="en-US" sz="1300">
                          <a:latin typeface="Montserrat"/>
                          <a:ea typeface="Montserrat"/>
                          <a:cs typeface="Montserrat"/>
                          <a:sym typeface="Montserrat"/>
                        </a:rPr>
                        <a:t>Community Infrastructure Fund (CIF)</a:t>
                      </a:r>
                      <a:endParaRPr sz="1300">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en-US" sz="1300">
                          <a:latin typeface="Montserrat"/>
                          <a:ea typeface="Montserrat"/>
                          <a:cs typeface="Montserrat"/>
                          <a:sym typeface="Montserrat"/>
                        </a:rPr>
                        <a:t>Leadership</a:t>
                      </a:r>
                      <a:endParaRPr sz="1300">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1300">
                          <a:solidFill>
                            <a:schemeClr val="dk1"/>
                          </a:solidFill>
                          <a:latin typeface="Montserrat"/>
                          <a:ea typeface="Montserrat"/>
                          <a:cs typeface="Montserrat"/>
                          <a:sym typeface="Montserrat"/>
                        </a:rPr>
                        <a:t>Strategic Planning Program</a:t>
                      </a:r>
                      <a:endParaRPr sz="1050" b="1"/>
                    </a:p>
                    <a:p>
                      <a:pPr marL="0" lvl="0" indent="0" algn="l" rtl="0">
                        <a:spcBef>
                          <a:spcPts val="0"/>
                        </a:spcBef>
                        <a:spcAft>
                          <a:spcPts val="0"/>
                        </a:spcAft>
                        <a:buNone/>
                      </a:pPr>
                      <a:endParaRPr sz="1300">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2"/>
                  </a:ext>
                </a:extLst>
              </a:tr>
              <a:tr h="624675">
                <a:tc>
                  <a:txBody>
                    <a:bodyPr/>
                    <a:lstStyle/>
                    <a:p>
                      <a:pPr marL="0" lvl="0" indent="0" algn="l" rtl="0">
                        <a:spcBef>
                          <a:spcPts val="0"/>
                        </a:spcBef>
                        <a:spcAft>
                          <a:spcPts val="0"/>
                        </a:spcAft>
                        <a:buNone/>
                      </a:pPr>
                      <a:r>
                        <a:rPr lang="en-US" sz="1300">
                          <a:latin typeface="Montserrat"/>
                          <a:ea typeface="Montserrat"/>
                          <a:cs typeface="Montserrat"/>
                          <a:sym typeface="Montserrat"/>
                        </a:rPr>
                        <a:t>Public Works and Economic Adjustment Assistance (PWEAA)</a:t>
                      </a:r>
                      <a:endParaRPr sz="1300">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en-US" sz="1300">
                          <a:latin typeface="Montserrat"/>
                          <a:ea typeface="Montserrat"/>
                          <a:cs typeface="Montserrat"/>
                          <a:sym typeface="Montserrat"/>
                        </a:rPr>
                        <a:t>Workforce</a:t>
                      </a:r>
                      <a:endParaRPr sz="1300">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endParaRPr sz="1300">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7"/>
          <p:cNvSpPr/>
          <p:nvPr/>
        </p:nvSpPr>
        <p:spPr>
          <a:xfrm>
            <a:off x="0" y="4872199"/>
            <a:ext cx="9144000" cy="311052"/>
          </a:xfrm>
          <a:prstGeom prst="rect">
            <a:avLst/>
          </a:prstGeom>
          <a:solidFill>
            <a:srgbClr val="DAAD08"/>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100"/>
              <a:buFont typeface="Arial"/>
              <a:buNone/>
            </a:pPr>
            <a:r>
              <a:rPr lang="en-US" sz="1100" b="1">
                <a:solidFill>
                  <a:schemeClr val="lt1"/>
                </a:solidFill>
                <a:latin typeface="Montserrat SemiBold"/>
                <a:ea typeface="Montserrat SemiBold"/>
                <a:cs typeface="Montserrat SemiBold"/>
                <a:sym typeface="Montserrat SemiBold"/>
              </a:rPr>
              <a:t>4</a:t>
            </a:r>
            <a:endParaRPr sz="1800" b="1" i="0" u="none" strike="noStrike" cap="none">
              <a:solidFill>
                <a:schemeClr val="lt1"/>
              </a:solidFill>
              <a:latin typeface="Montserrat SemiBold"/>
              <a:ea typeface="Montserrat SemiBold"/>
              <a:cs typeface="Montserrat SemiBold"/>
              <a:sym typeface="Montserrat SemiBold"/>
            </a:endParaRPr>
          </a:p>
        </p:txBody>
      </p:sp>
      <p:sp>
        <p:nvSpPr>
          <p:cNvPr id="137" name="Google Shape;137;p17"/>
          <p:cNvSpPr txBox="1"/>
          <p:nvPr/>
        </p:nvSpPr>
        <p:spPr>
          <a:xfrm>
            <a:off x="3656859" y="4865119"/>
            <a:ext cx="1319916"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50" b="1" i="0" u="none" strike="noStrike" cap="none">
                <a:solidFill>
                  <a:schemeClr val="lt1"/>
                </a:solidFill>
                <a:latin typeface="Montserrat SemiBold"/>
                <a:ea typeface="Montserrat SemiBold"/>
                <a:cs typeface="Montserrat SemiBold"/>
                <a:sym typeface="Montserrat SemiBold"/>
              </a:rPr>
              <a:t>DRA.GOV</a:t>
            </a:r>
            <a:endParaRPr/>
          </a:p>
        </p:txBody>
      </p:sp>
      <p:pic>
        <p:nvPicPr>
          <p:cNvPr id="138" name="Google Shape;138;p17" descr="Logo&#10;&#10;Description automatically generated"/>
          <p:cNvPicPr preferRelativeResize="0"/>
          <p:nvPr/>
        </p:nvPicPr>
        <p:blipFill rotWithShape="1">
          <a:blip r:embed="rId3">
            <a:alphaModFix/>
          </a:blip>
          <a:srcRect/>
          <a:stretch/>
        </p:blipFill>
        <p:spPr>
          <a:xfrm>
            <a:off x="340432" y="4615851"/>
            <a:ext cx="447338" cy="449089"/>
          </a:xfrm>
          <a:prstGeom prst="rect">
            <a:avLst/>
          </a:prstGeom>
          <a:noFill/>
          <a:ln>
            <a:noFill/>
          </a:ln>
        </p:spPr>
      </p:pic>
      <p:sp>
        <p:nvSpPr>
          <p:cNvPr id="139" name="Google Shape;139;p17"/>
          <p:cNvSpPr txBox="1"/>
          <p:nvPr/>
        </p:nvSpPr>
        <p:spPr>
          <a:xfrm>
            <a:off x="4540249" y="407488"/>
            <a:ext cx="3588600" cy="5232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b="1">
                <a:solidFill>
                  <a:srgbClr val="1B244E"/>
                </a:solidFill>
                <a:latin typeface="Montserrat"/>
                <a:ea typeface="Montserrat"/>
                <a:cs typeface="Montserrat"/>
                <a:sym typeface="Montserrat"/>
              </a:rPr>
              <a:t>States’ Economic Development Assistance Program (SEDAP)</a:t>
            </a:r>
            <a:endParaRPr sz="2400" b="1">
              <a:solidFill>
                <a:srgbClr val="1B244E"/>
              </a:solidFill>
              <a:latin typeface="Montserrat"/>
              <a:ea typeface="Montserrat"/>
              <a:cs typeface="Montserrat"/>
              <a:sym typeface="Montserrat"/>
            </a:endParaRPr>
          </a:p>
        </p:txBody>
      </p:sp>
      <p:sp>
        <p:nvSpPr>
          <p:cNvPr id="140" name="Google Shape;140;p17"/>
          <p:cNvSpPr txBox="1"/>
          <p:nvPr/>
        </p:nvSpPr>
        <p:spPr>
          <a:xfrm>
            <a:off x="4540250" y="996650"/>
            <a:ext cx="4127400" cy="2077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100">
                <a:latin typeface="Montserrat"/>
                <a:ea typeface="Montserrat"/>
                <a:cs typeface="Montserrat"/>
                <a:sym typeface="Montserrat"/>
              </a:rPr>
              <a:t>As one of DRA’S main investment tools, SEDAP provides direct investments for basic public infrastructure, transportation infrastructure, business development with an emphasis on entrepreneurship, and workforce development. From 2017-2022, SEDAP projects facilitated these impacts:</a:t>
            </a:r>
            <a:endParaRPr sz="1100">
              <a:latin typeface="Montserrat"/>
              <a:ea typeface="Montserrat"/>
              <a:cs typeface="Montserrat"/>
              <a:sym typeface="Montserrat"/>
            </a:endParaRPr>
          </a:p>
          <a:p>
            <a:pPr marL="0" lvl="0" indent="0" algn="l" rtl="0">
              <a:spcBef>
                <a:spcPts val="0"/>
              </a:spcBef>
              <a:spcAft>
                <a:spcPts val="0"/>
              </a:spcAft>
              <a:buNone/>
            </a:pPr>
            <a:endParaRPr sz="1100">
              <a:latin typeface="Montserrat"/>
              <a:ea typeface="Montserrat"/>
              <a:cs typeface="Montserrat"/>
              <a:sym typeface="Montserrat"/>
            </a:endParaRPr>
          </a:p>
          <a:p>
            <a:pPr marL="457200" lvl="0" indent="-298450" algn="l" rtl="0">
              <a:spcBef>
                <a:spcPts val="0"/>
              </a:spcBef>
              <a:spcAft>
                <a:spcPts val="0"/>
              </a:spcAft>
              <a:buSzPts val="1100"/>
              <a:buFont typeface="Montserrat"/>
              <a:buChar char="●"/>
            </a:pPr>
            <a:r>
              <a:rPr lang="en-US" sz="1100">
                <a:latin typeface="Montserrat"/>
                <a:ea typeface="Montserrat"/>
                <a:cs typeface="Montserrat"/>
                <a:sym typeface="Montserrat"/>
              </a:rPr>
              <a:t>504,297 Total Families Affected by</a:t>
            </a:r>
            <a:br>
              <a:rPr lang="en-US" sz="1100">
                <a:latin typeface="Montserrat"/>
                <a:ea typeface="Montserrat"/>
                <a:cs typeface="Montserrat"/>
                <a:sym typeface="Montserrat"/>
              </a:rPr>
            </a:br>
            <a:r>
              <a:rPr lang="en-US" sz="1100">
                <a:latin typeface="Montserrat"/>
                <a:ea typeface="Montserrat"/>
                <a:cs typeface="Montserrat"/>
                <a:sym typeface="Montserrat"/>
              </a:rPr>
              <a:t>Infrastructure Projects</a:t>
            </a:r>
            <a:endParaRPr sz="1100">
              <a:latin typeface="Montserrat"/>
              <a:ea typeface="Montserrat"/>
              <a:cs typeface="Montserrat"/>
              <a:sym typeface="Montserrat"/>
            </a:endParaRPr>
          </a:p>
          <a:p>
            <a:pPr marL="457200" lvl="0" indent="-298450" algn="l" rtl="0">
              <a:spcBef>
                <a:spcPts val="0"/>
              </a:spcBef>
              <a:spcAft>
                <a:spcPts val="0"/>
              </a:spcAft>
              <a:buSzPts val="1100"/>
              <a:buFont typeface="Montserrat"/>
              <a:buChar char="●"/>
            </a:pPr>
            <a:r>
              <a:rPr lang="en-US" sz="1100">
                <a:latin typeface="Montserrat"/>
                <a:ea typeface="Montserrat"/>
                <a:cs typeface="Montserrat"/>
                <a:sym typeface="Montserrat"/>
              </a:rPr>
              <a:t>164,197 Total Individuals Trained</a:t>
            </a:r>
            <a:endParaRPr sz="1100">
              <a:latin typeface="Montserrat"/>
              <a:ea typeface="Montserrat"/>
              <a:cs typeface="Montserrat"/>
              <a:sym typeface="Montserrat"/>
            </a:endParaRPr>
          </a:p>
          <a:p>
            <a:pPr marL="457200" lvl="0" indent="-298450" algn="l" rtl="0">
              <a:spcBef>
                <a:spcPts val="0"/>
              </a:spcBef>
              <a:spcAft>
                <a:spcPts val="0"/>
              </a:spcAft>
              <a:buSzPts val="1100"/>
              <a:buFont typeface="Montserrat"/>
              <a:buChar char="●"/>
            </a:pPr>
            <a:r>
              <a:rPr lang="en-US" sz="1100">
                <a:latin typeface="Montserrat"/>
                <a:ea typeface="Montserrat"/>
                <a:cs typeface="Montserrat"/>
                <a:sym typeface="Montserrat"/>
              </a:rPr>
              <a:t>35,409 Jobs Created or Retained</a:t>
            </a:r>
            <a:endParaRPr sz="800">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800"/>
              <a:buFont typeface="Arial"/>
              <a:buNone/>
            </a:pPr>
            <a:endParaRPr sz="800">
              <a:solidFill>
                <a:schemeClr val="dk1"/>
              </a:solidFill>
              <a:latin typeface="Montserrat Medium"/>
              <a:ea typeface="Montserrat Medium"/>
              <a:cs typeface="Montserrat Medium"/>
              <a:sym typeface="Montserrat Medium"/>
            </a:endParaRPr>
          </a:p>
        </p:txBody>
      </p:sp>
      <p:pic>
        <p:nvPicPr>
          <p:cNvPr id="141" name="Google Shape;141;p17"/>
          <p:cNvPicPr preferRelativeResize="0"/>
          <p:nvPr/>
        </p:nvPicPr>
        <p:blipFill rotWithShape="1">
          <a:blip r:embed="rId4">
            <a:alphaModFix/>
          </a:blip>
          <a:srcRect l="3798" r="1234"/>
          <a:stretch/>
        </p:blipFill>
        <p:spPr>
          <a:xfrm>
            <a:off x="0" y="519600"/>
            <a:ext cx="4071950" cy="2513650"/>
          </a:xfrm>
          <a:prstGeom prst="rect">
            <a:avLst/>
          </a:prstGeom>
          <a:noFill/>
          <a:ln>
            <a:noFill/>
          </a:ln>
        </p:spPr>
      </p:pic>
      <p:sp>
        <p:nvSpPr>
          <p:cNvPr id="142" name="Google Shape;142;p17"/>
          <p:cNvSpPr/>
          <p:nvPr/>
        </p:nvSpPr>
        <p:spPr>
          <a:xfrm>
            <a:off x="4541775" y="3119975"/>
            <a:ext cx="3726900" cy="1389900"/>
          </a:xfrm>
          <a:prstGeom prst="rect">
            <a:avLst/>
          </a:prstGeom>
          <a:solidFill>
            <a:srgbClr val="1B24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7"/>
          <p:cNvSpPr txBox="1"/>
          <p:nvPr/>
        </p:nvSpPr>
        <p:spPr>
          <a:xfrm>
            <a:off x="4680050" y="3195725"/>
            <a:ext cx="3588600" cy="1369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100" b="1" dirty="0">
                <a:solidFill>
                  <a:srgbClr val="DAAD08"/>
                </a:solidFill>
                <a:latin typeface="Montserrat"/>
                <a:ea typeface="Montserrat"/>
                <a:cs typeface="Montserrat"/>
                <a:sym typeface="Montserrat"/>
              </a:rPr>
              <a:t>SEDAP 2024 Funding</a:t>
            </a:r>
            <a:endParaRPr sz="1100" b="1" dirty="0">
              <a:solidFill>
                <a:srgbClr val="DAAD08"/>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US" sz="1100" dirty="0">
                <a:solidFill>
                  <a:schemeClr val="lt1"/>
                </a:solidFill>
                <a:latin typeface="Montserrat"/>
                <a:ea typeface="Montserrat"/>
                <a:cs typeface="Montserrat"/>
                <a:sym typeface="Montserrat"/>
              </a:rPr>
              <a:t>Total Funds Available:  	Approx. $17 Million</a:t>
            </a:r>
            <a:endParaRPr sz="1100" dirty="0">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US" sz="1100" dirty="0">
                <a:solidFill>
                  <a:schemeClr val="lt1"/>
                </a:solidFill>
                <a:latin typeface="Montserrat"/>
                <a:ea typeface="Montserrat"/>
                <a:cs typeface="Montserrat"/>
                <a:sym typeface="Montserrat"/>
              </a:rPr>
              <a:t>Grant Award Minimum: 	$50,000</a:t>
            </a:r>
            <a:endParaRPr sz="1100" dirty="0">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US" sz="1100" dirty="0">
                <a:solidFill>
                  <a:schemeClr val="lt1"/>
                </a:solidFill>
                <a:latin typeface="Montserrat"/>
                <a:ea typeface="Montserrat"/>
                <a:cs typeface="Montserrat"/>
                <a:sym typeface="Montserrat"/>
              </a:rPr>
              <a:t>Grant Award Maximum: 	$500,000</a:t>
            </a:r>
            <a:endParaRPr sz="1100" dirty="0">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US" sz="1100" dirty="0">
                <a:solidFill>
                  <a:schemeClr val="lt1"/>
                </a:solidFill>
                <a:latin typeface="Montserrat"/>
                <a:ea typeface="Montserrat"/>
                <a:cs typeface="Montserrat"/>
                <a:sym typeface="Montserrat"/>
              </a:rPr>
              <a:t>Funding Cycle Opens: 	March 26, 2024</a:t>
            </a:r>
            <a:endParaRPr sz="1100" dirty="0">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US" sz="1100" dirty="0">
                <a:solidFill>
                  <a:schemeClr val="lt1"/>
                </a:solidFill>
                <a:latin typeface="Montserrat"/>
                <a:ea typeface="Montserrat"/>
                <a:cs typeface="Montserrat"/>
                <a:sym typeface="Montserrat"/>
              </a:rPr>
              <a:t>Funding Cycle Closes: 	June 25, 2024</a:t>
            </a:r>
            <a:endParaRPr sz="1100" dirty="0">
              <a:solidFill>
                <a:schemeClr val="lt1"/>
              </a:solidFill>
              <a:latin typeface="Montserrat"/>
              <a:ea typeface="Montserrat"/>
              <a:cs typeface="Montserrat"/>
              <a:sym typeface="Montserrat"/>
            </a:endParaRPr>
          </a:p>
          <a:p>
            <a:pPr marL="0" lvl="0" indent="0" algn="l" rtl="0">
              <a:spcBef>
                <a:spcPts val="0"/>
              </a:spcBef>
              <a:spcAft>
                <a:spcPts val="0"/>
              </a:spcAft>
              <a:buNone/>
            </a:pPr>
            <a:endParaRPr sz="1100" dirty="0">
              <a:latin typeface="Montserrat"/>
              <a:ea typeface="Montserrat"/>
              <a:cs typeface="Montserrat"/>
              <a:sym typeface="Montserrat"/>
            </a:endParaRPr>
          </a:p>
        </p:txBody>
      </p:sp>
      <p:sp>
        <p:nvSpPr>
          <p:cNvPr id="144" name="Google Shape;144;p17"/>
          <p:cNvSpPr txBox="1"/>
          <p:nvPr/>
        </p:nvSpPr>
        <p:spPr>
          <a:xfrm>
            <a:off x="4540250" y="150900"/>
            <a:ext cx="2856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900" b="1">
                <a:solidFill>
                  <a:srgbClr val="DAAD08"/>
                </a:solidFill>
                <a:latin typeface="Montserrat"/>
                <a:ea typeface="Montserrat"/>
                <a:cs typeface="Montserrat"/>
                <a:sym typeface="Montserrat"/>
              </a:rPr>
              <a:t>Critical Infrastructure</a:t>
            </a:r>
            <a:endParaRPr sz="900" b="1">
              <a:solidFill>
                <a:srgbClr val="DAAD08"/>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8"/>
          <p:cNvSpPr/>
          <p:nvPr/>
        </p:nvSpPr>
        <p:spPr>
          <a:xfrm>
            <a:off x="0" y="4872199"/>
            <a:ext cx="9144000" cy="311100"/>
          </a:xfrm>
          <a:prstGeom prst="rect">
            <a:avLst/>
          </a:prstGeom>
          <a:solidFill>
            <a:srgbClr val="DAAD08"/>
          </a:solid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100"/>
              <a:buFont typeface="Arial"/>
              <a:buNone/>
            </a:pPr>
            <a:r>
              <a:rPr lang="en-US" sz="1100" b="1">
                <a:solidFill>
                  <a:schemeClr val="lt1"/>
                </a:solidFill>
                <a:latin typeface="Montserrat SemiBold"/>
                <a:ea typeface="Montserrat SemiBold"/>
                <a:cs typeface="Montserrat SemiBold"/>
                <a:sym typeface="Montserrat SemiBold"/>
              </a:rPr>
              <a:t>5</a:t>
            </a:r>
            <a:endParaRPr sz="1800" b="1" i="0" u="none" strike="noStrike" cap="none">
              <a:solidFill>
                <a:schemeClr val="lt1"/>
              </a:solidFill>
              <a:latin typeface="Montserrat SemiBold"/>
              <a:ea typeface="Montserrat SemiBold"/>
              <a:cs typeface="Montserrat SemiBold"/>
              <a:sym typeface="Montserrat SemiBold"/>
            </a:endParaRPr>
          </a:p>
        </p:txBody>
      </p:sp>
      <p:sp>
        <p:nvSpPr>
          <p:cNvPr id="151" name="Google Shape;151;p18"/>
          <p:cNvSpPr txBox="1"/>
          <p:nvPr/>
        </p:nvSpPr>
        <p:spPr>
          <a:xfrm>
            <a:off x="3656859" y="4865119"/>
            <a:ext cx="1320000" cy="25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50" b="1" i="0" u="none" strike="noStrike" cap="none">
                <a:solidFill>
                  <a:schemeClr val="lt1"/>
                </a:solidFill>
                <a:latin typeface="Montserrat SemiBold"/>
                <a:ea typeface="Montserrat SemiBold"/>
                <a:cs typeface="Montserrat SemiBold"/>
                <a:sym typeface="Montserrat SemiBold"/>
              </a:rPr>
              <a:t>DRA.GOV</a:t>
            </a:r>
            <a:endParaRPr/>
          </a:p>
        </p:txBody>
      </p:sp>
      <p:pic>
        <p:nvPicPr>
          <p:cNvPr id="152" name="Google Shape;152;p18" descr="Logo&#10;&#10;Description automatically generated"/>
          <p:cNvPicPr preferRelativeResize="0"/>
          <p:nvPr/>
        </p:nvPicPr>
        <p:blipFill rotWithShape="1">
          <a:blip r:embed="rId3">
            <a:alphaModFix/>
          </a:blip>
          <a:srcRect/>
          <a:stretch/>
        </p:blipFill>
        <p:spPr>
          <a:xfrm>
            <a:off x="340432" y="4615851"/>
            <a:ext cx="447337" cy="449090"/>
          </a:xfrm>
          <a:prstGeom prst="rect">
            <a:avLst/>
          </a:prstGeom>
          <a:noFill/>
          <a:ln>
            <a:noFill/>
          </a:ln>
        </p:spPr>
      </p:pic>
      <p:sp>
        <p:nvSpPr>
          <p:cNvPr id="153" name="Google Shape;153;p18"/>
          <p:cNvSpPr txBox="1"/>
          <p:nvPr/>
        </p:nvSpPr>
        <p:spPr>
          <a:xfrm>
            <a:off x="707350" y="407500"/>
            <a:ext cx="3908700" cy="5232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b="1">
                <a:solidFill>
                  <a:srgbClr val="1B244E"/>
                </a:solidFill>
                <a:latin typeface="Montserrat"/>
                <a:ea typeface="Montserrat"/>
                <a:cs typeface="Montserrat"/>
                <a:sym typeface="Montserrat"/>
              </a:rPr>
              <a:t>Community Infrastructure Fund (CIF)</a:t>
            </a:r>
            <a:endParaRPr b="1">
              <a:solidFill>
                <a:srgbClr val="1B244E"/>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b="1">
              <a:latin typeface="Montserrat"/>
              <a:ea typeface="Montserrat"/>
              <a:cs typeface="Montserrat"/>
              <a:sym typeface="Montserrat"/>
            </a:endParaRPr>
          </a:p>
        </p:txBody>
      </p:sp>
      <p:sp>
        <p:nvSpPr>
          <p:cNvPr id="154" name="Google Shape;154;p18"/>
          <p:cNvSpPr txBox="1"/>
          <p:nvPr/>
        </p:nvSpPr>
        <p:spPr>
          <a:xfrm>
            <a:off x="707350" y="768050"/>
            <a:ext cx="4127400" cy="1908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100" dirty="0">
                <a:latin typeface="Montserrat"/>
                <a:ea typeface="Montserrat"/>
                <a:cs typeface="Montserrat"/>
                <a:sym typeface="Montserrat"/>
              </a:rPr>
              <a:t>CIF complements SEDAP as a primary investment tool for DRA. Investments support projects that address flood control, basic public infrastructure, and transportation infrastructure improvements. Since 2017, CIF projects facilitated these impacts:</a:t>
            </a:r>
            <a:endParaRPr sz="800" dirty="0">
              <a:latin typeface="Montserrat"/>
              <a:ea typeface="Montserrat"/>
              <a:cs typeface="Montserrat"/>
              <a:sym typeface="Montserrat"/>
            </a:endParaRPr>
          </a:p>
          <a:p>
            <a:pPr marL="0" lvl="0" indent="0" algn="l" rtl="0">
              <a:spcBef>
                <a:spcPts val="0"/>
              </a:spcBef>
              <a:spcAft>
                <a:spcPts val="0"/>
              </a:spcAft>
              <a:buNone/>
            </a:pPr>
            <a:endParaRPr sz="1100" dirty="0">
              <a:latin typeface="Montserrat"/>
              <a:ea typeface="Montserrat"/>
              <a:cs typeface="Montserrat"/>
              <a:sym typeface="Montserrat"/>
            </a:endParaRPr>
          </a:p>
          <a:p>
            <a:pPr marL="457200" lvl="0" indent="-298450" algn="l" rtl="0">
              <a:spcBef>
                <a:spcPts val="0"/>
              </a:spcBef>
              <a:spcAft>
                <a:spcPts val="0"/>
              </a:spcAft>
              <a:buSzPts val="1100"/>
              <a:buFont typeface="Montserrat"/>
              <a:buChar char="●"/>
            </a:pPr>
            <a:r>
              <a:rPr lang="en-US" sz="1100" dirty="0">
                <a:latin typeface="Montserrat"/>
                <a:ea typeface="Montserrat"/>
                <a:cs typeface="Montserrat"/>
                <a:sym typeface="Montserrat"/>
              </a:rPr>
              <a:t>298,505 Total Families Affected by Infrastructure Projects</a:t>
            </a:r>
            <a:endParaRPr sz="1100" dirty="0">
              <a:latin typeface="Montserrat"/>
              <a:ea typeface="Montserrat"/>
              <a:cs typeface="Montserrat"/>
              <a:sym typeface="Montserrat"/>
            </a:endParaRPr>
          </a:p>
          <a:p>
            <a:pPr marL="457200" lvl="0" indent="-298450" algn="l" rtl="0">
              <a:spcBef>
                <a:spcPts val="0"/>
              </a:spcBef>
              <a:spcAft>
                <a:spcPts val="0"/>
              </a:spcAft>
              <a:buSzPts val="1100"/>
              <a:buFont typeface="Montserrat"/>
              <a:buChar char="●"/>
            </a:pPr>
            <a:r>
              <a:rPr lang="en-US" sz="1100" dirty="0">
                <a:latin typeface="Montserrat"/>
                <a:ea typeface="Montserrat"/>
                <a:cs typeface="Montserrat"/>
                <a:sym typeface="Montserrat"/>
              </a:rPr>
              <a:t>1,537 Total Individuals Trained</a:t>
            </a:r>
            <a:endParaRPr sz="1100" dirty="0">
              <a:latin typeface="Montserrat"/>
              <a:ea typeface="Montserrat"/>
              <a:cs typeface="Montserrat"/>
              <a:sym typeface="Montserrat"/>
            </a:endParaRPr>
          </a:p>
          <a:p>
            <a:pPr marL="457200" lvl="0" indent="-298450" algn="l" rtl="0">
              <a:spcBef>
                <a:spcPts val="0"/>
              </a:spcBef>
              <a:spcAft>
                <a:spcPts val="0"/>
              </a:spcAft>
              <a:buSzPts val="1100"/>
              <a:buFont typeface="Montserrat"/>
              <a:buChar char="●"/>
            </a:pPr>
            <a:r>
              <a:rPr lang="en-US" sz="1100" dirty="0">
                <a:latin typeface="Montserrat"/>
                <a:ea typeface="Montserrat"/>
                <a:cs typeface="Montserrat"/>
                <a:sym typeface="Montserrat"/>
              </a:rPr>
              <a:t>8,020 Total Jobs Created or Retained</a:t>
            </a:r>
            <a:endParaRPr sz="800" dirty="0">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800"/>
              <a:buFont typeface="Arial"/>
              <a:buNone/>
            </a:pPr>
            <a:endParaRPr sz="800" dirty="0">
              <a:solidFill>
                <a:schemeClr val="dk1"/>
              </a:solidFill>
              <a:latin typeface="Montserrat Medium"/>
              <a:ea typeface="Montserrat Medium"/>
              <a:cs typeface="Montserrat Medium"/>
              <a:sym typeface="Montserrat Medium"/>
            </a:endParaRPr>
          </a:p>
        </p:txBody>
      </p:sp>
      <p:pic>
        <p:nvPicPr>
          <p:cNvPr id="155" name="Google Shape;155;p18"/>
          <p:cNvPicPr preferRelativeResize="0"/>
          <p:nvPr/>
        </p:nvPicPr>
        <p:blipFill rotWithShape="1">
          <a:blip r:embed="rId4">
            <a:alphaModFix/>
          </a:blip>
          <a:srcRect l="-528" t="9481" r="49710" b="2405"/>
          <a:stretch/>
        </p:blipFill>
        <p:spPr>
          <a:xfrm>
            <a:off x="5072050" y="0"/>
            <a:ext cx="4071951" cy="4865124"/>
          </a:xfrm>
          <a:prstGeom prst="rect">
            <a:avLst/>
          </a:prstGeom>
          <a:noFill/>
          <a:ln>
            <a:noFill/>
          </a:ln>
        </p:spPr>
      </p:pic>
      <p:sp>
        <p:nvSpPr>
          <p:cNvPr id="156" name="Google Shape;156;p18"/>
          <p:cNvSpPr/>
          <p:nvPr/>
        </p:nvSpPr>
        <p:spPr>
          <a:xfrm>
            <a:off x="708875" y="2891375"/>
            <a:ext cx="3726900" cy="1389900"/>
          </a:xfrm>
          <a:prstGeom prst="rect">
            <a:avLst/>
          </a:prstGeom>
          <a:solidFill>
            <a:srgbClr val="1B24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8"/>
          <p:cNvSpPr txBox="1"/>
          <p:nvPr/>
        </p:nvSpPr>
        <p:spPr>
          <a:xfrm>
            <a:off x="847150" y="2967125"/>
            <a:ext cx="3588600" cy="153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dirty="0">
                <a:solidFill>
                  <a:srgbClr val="DAAD08"/>
                </a:solidFill>
                <a:latin typeface="Montserrat"/>
                <a:ea typeface="Montserrat"/>
                <a:cs typeface="Montserrat"/>
                <a:sym typeface="Montserrat"/>
              </a:rPr>
              <a:t>Community Infrastructure Fund 2024 Funding</a:t>
            </a:r>
            <a:endParaRPr sz="1100" b="1" dirty="0">
              <a:solidFill>
                <a:srgbClr val="DAAD08"/>
              </a:solidFill>
              <a:latin typeface="Montserrat"/>
              <a:ea typeface="Montserrat"/>
              <a:cs typeface="Montserrat"/>
              <a:sym typeface="Montserrat"/>
            </a:endParaRPr>
          </a:p>
          <a:p>
            <a:pPr marL="0" lvl="0" indent="0" algn="l" rtl="0">
              <a:spcBef>
                <a:spcPts val="0"/>
              </a:spcBef>
              <a:spcAft>
                <a:spcPts val="0"/>
              </a:spcAft>
              <a:buNone/>
            </a:pPr>
            <a:r>
              <a:rPr lang="en-US" sz="1100" dirty="0">
                <a:solidFill>
                  <a:schemeClr val="lt1"/>
                </a:solidFill>
                <a:latin typeface="Montserrat"/>
                <a:ea typeface="Montserrat"/>
                <a:cs typeface="Montserrat"/>
                <a:sym typeface="Montserrat"/>
              </a:rPr>
              <a:t>Total Funds Available:  	Approx. $30 Million</a:t>
            </a:r>
            <a:endParaRPr sz="1100" dirty="0">
              <a:solidFill>
                <a:schemeClr val="lt1"/>
              </a:solidFill>
              <a:latin typeface="Montserrat"/>
              <a:ea typeface="Montserrat"/>
              <a:cs typeface="Montserrat"/>
              <a:sym typeface="Montserrat"/>
            </a:endParaRPr>
          </a:p>
          <a:p>
            <a:pPr marL="0" lvl="0" indent="0" algn="l" rtl="0">
              <a:spcBef>
                <a:spcPts val="0"/>
              </a:spcBef>
              <a:spcAft>
                <a:spcPts val="0"/>
              </a:spcAft>
              <a:buNone/>
            </a:pPr>
            <a:r>
              <a:rPr lang="en-US" sz="1100" dirty="0">
                <a:solidFill>
                  <a:schemeClr val="lt1"/>
                </a:solidFill>
                <a:latin typeface="Montserrat"/>
                <a:ea typeface="Montserrat"/>
                <a:cs typeface="Montserrat"/>
                <a:sym typeface="Montserrat"/>
              </a:rPr>
              <a:t>Grant Award Minimum: 	$500,000</a:t>
            </a:r>
            <a:endParaRPr sz="1100" dirty="0">
              <a:solidFill>
                <a:schemeClr val="lt1"/>
              </a:solidFill>
              <a:latin typeface="Montserrat"/>
              <a:ea typeface="Montserrat"/>
              <a:cs typeface="Montserrat"/>
              <a:sym typeface="Montserrat"/>
            </a:endParaRPr>
          </a:p>
          <a:p>
            <a:pPr marL="0" lvl="0" indent="0" algn="l" rtl="0">
              <a:spcBef>
                <a:spcPts val="0"/>
              </a:spcBef>
              <a:spcAft>
                <a:spcPts val="0"/>
              </a:spcAft>
              <a:buNone/>
            </a:pPr>
            <a:r>
              <a:rPr lang="en-US" sz="1100" dirty="0">
                <a:solidFill>
                  <a:schemeClr val="lt1"/>
                </a:solidFill>
                <a:latin typeface="Montserrat"/>
                <a:ea typeface="Montserrat"/>
                <a:cs typeface="Montserrat"/>
                <a:sym typeface="Montserrat"/>
              </a:rPr>
              <a:t>Grant Award Maximum: 	$2,000,000</a:t>
            </a:r>
            <a:endParaRPr sz="1100" dirty="0">
              <a:solidFill>
                <a:schemeClr val="lt1"/>
              </a:solidFill>
              <a:latin typeface="Montserrat"/>
              <a:ea typeface="Montserrat"/>
              <a:cs typeface="Montserrat"/>
              <a:sym typeface="Montserrat"/>
            </a:endParaRPr>
          </a:p>
          <a:p>
            <a:pPr marL="0" lvl="0" indent="0" algn="l" rtl="0">
              <a:spcBef>
                <a:spcPts val="0"/>
              </a:spcBef>
              <a:spcAft>
                <a:spcPts val="0"/>
              </a:spcAft>
              <a:buNone/>
            </a:pPr>
            <a:r>
              <a:rPr lang="en-US" sz="1100" dirty="0">
                <a:solidFill>
                  <a:schemeClr val="lt1"/>
                </a:solidFill>
                <a:latin typeface="Montserrat"/>
                <a:ea typeface="Montserrat"/>
                <a:cs typeface="Montserrat"/>
                <a:sym typeface="Montserrat"/>
              </a:rPr>
              <a:t>Funding Cycle Opens: 	March 11, 2024</a:t>
            </a:r>
            <a:endParaRPr sz="1100" dirty="0">
              <a:solidFill>
                <a:schemeClr val="lt1"/>
              </a:solidFill>
              <a:latin typeface="Montserrat"/>
              <a:ea typeface="Montserrat"/>
              <a:cs typeface="Montserrat"/>
              <a:sym typeface="Montserrat"/>
            </a:endParaRPr>
          </a:p>
          <a:p>
            <a:pPr marL="0" lvl="0" indent="0" algn="l" rtl="0">
              <a:spcBef>
                <a:spcPts val="0"/>
              </a:spcBef>
              <a:spcAft>
                <a:spcPts val="0"/>
              </a:spcAft>
              <a:buNone/>
            </a:pPr>
            <a:r>
              <a:rPr lang="en-US" sz="1100" dirty="0">
                <a:solidFill>
                  <a:schemeClr val="lt1"/>
                </a:solidFill>
                <a:latin typeface="Montserrat"/>
                <a:ea typeface="Montserrat"/>
                <a:cs typeface="Montserrat"/>
                <a:sym typeface="Montserrat"/>
              </a:rPr>
              <a:t>Application Deadline: 	Annual Rolling Cycle</a:t>
            </a:r>
            <a:endParaRPr sz="1100" dirty="0">
              <a:solidFill>
                <a:schemeClr val="lt1"/>
              </a:solidFill>
              <a:latin typeface="Montserrat"/>
              <a:ea typeface="Montserrat"/>
              <a:cs typeface="Montserrat"/>
              <a:sym typeface="Montserrat"/>
            </a:endParaRPr>
          </a:p>
          <a:p>
            <a:pPr marL="0" lvl="0" indent="0" algn="l" rtl="0">
              <a:spcBef>
                <a:spcPts val="0"/>
              </a:spcBef>
              <a:spcAft>
                <a:spcPts val="0"/>
              </a:spcAft>
              <a:buNone/>
            </a:pPr>
            <a:endParaRPr sz="1100" b="1" dirty="0">
              <a:solidFill>
                <a:srgbClr val="DAAD08"/>
              </a:solidFill>
              <a:latin typeface="Montserrat"/>
              <a:ea typeface="Montserrat"/>
              <a:cs typeface="Montserrat"/>
              <a:sym typeface="Montserrat"/>
            </a:endParaRPr>
          </a:p>
          <a:p>
            <a:pPr marL="0" lvl="0" indent="0" algn="l" rtl="0">
              <a:spcBef>
                <a:spcPts val="0"/>
              </a:spcBef>
              <a:spcAft>
                <a:spcPts val="0"/>
              </a:spcAft>
              <a:buNone/>
            </a:pPr>
            <a:endParaRPr sz="1100" dirty="0">
              <a:latin typeface="Montserrat"/>
              <a:ea typeface="Montserrat"/>
              <a:cs typeface="Montserrat"/>
              <a:sym typeface="Montserrat"/>
            </a:endParaRPr>
          </a:p>
        </p:txBody>
      </p:sp>
      <p:sp>
        <p:nvSpPr>
          <p:cNvPr id="158" name="Google Shape;158;p18"/>
          <p:cNvSpPr txBox="1"/>
          <p:nvPr/>
        </p:nvSpPr>
        <p:spPr>
          <a:xfrm>
            <a:off x="708875" y="150900"/>
            <a:ext cx="2856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b="1">
                <a:solidFill>
                  <a:srgbClr val="DAAD08"/>
                </a:solidFill>
                <a:latin typeface="Montserrat"/>
                <a:ea typeface="Montserrat"/>
                <a:cs typeface="Montserrat"/>
                <a:sym typeface="Montserrat"/>
              </a:rPr>
              <a:t>Critical Infrastructure</a:t>
            </a:r>
            <a:endParaRPr sz="900" b="1">
              <a:solidFill>
                <a:srgbClr val="DAAD08"/>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9"/>
          <p:cNvSpPr/>
          <p:nvPr/>
        </p:nvSpPr>
        <p:spPr>
          <a:xfrm>
            <a:off x="0" y="4872199"/>
            <a:ext cx="9144000" cy="311100"/>
          </a:xfrm>
          <a:prstGeom prst="rect">
            <a:avLst/>
          </a:prstGeom>
          <a:solidFill>
            <a:srgbClr val="DAAD08"/>
          </a:solid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100"/>
              <a:buFont typeface="Arial"/>
              <a:buNone/>
            </a:pPr>
            <a:r>
              <a:rPr lang="en-US" sz="1100" b="1">
                <a:solidFill>
                  <a:schemeClr val="lt1"/>
                </a:solidFill>
                <a:latin typeface="Montserrat SemiBold"/>
                <a:ea typeface="Montserrat SemiBold"/>
                <a:cs typeface="Montserrat SemiBold"/>
                <a:sym typeface="Montserrat SemiBold"/>
              </a:rPr>
              <a:t>6</a:t>
            </a:r>
            <a:endParaRPr sz="1800" b="1" i="0" u="none" strike="noStrike" cap="none">
              <a:solidFill>
                <a:schemeClr val="lt1"/>
              </a:solidFill>
              <a:latin typeface="Montserrat SemiBold"/>
              <a:ea typeface="Montserrat SemiBold"/>
              <a:cs typeface="Montserrat SemiBold"/>
              <a:sym typeface="Montserrat SemiBold"/>
            </a:endParaRPr>
          </a:p>
        </p:txBody>
      </p:sp>
      <p:sp>
        <p:nvSpPr>
          <p:cNvPr id="165" name="Google Shape;165;p19"/>
          <p:cNvSpPr txBox="1"/>
          <p:nvPr/>
        </p:nvSpPr>
        <p:spPr>
          <a:xfrm>
            <a:off x="3656859" y="4865119"/>
            <a:ext cx="1320000" cy="25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50" b="1" i="0" u="none" strike="noStrike" cap="none">
                <a:solidFill>
                  <a:schemeClr val="lt1"/>
                </a:solidFill>
                <a:latin typeface="Montserrat SemiBold"/>
                <a:ea typeface="Montserrat SemiBold"/>
                <a:cs typeface="Montserrat SemiBold"/>
                <a:sym typeface="Montserrat SemiBold"/>
              </a:rPr>
              <a:t>DRA.GOV</a:t>
            </a:r>
            <a:endParaRPr/>
          </a:p>
        </p:txBody>
      </p:sp>
      <p:pic>
        <p:nvPicPr>
          <p:cNvPr id="166" name="Google Shape;166;p19" descr="Logo&#10;&#10;Description automatically generated"/>
          <p:cNvPicPr preferRelativeResize="0"/>
          <p:nvPr/>
        </p:nvPicPr>
        <p:blipFill rotWithShape="1">
          <a:blip r:embed="rId3">
            <a:alphaModFix/>
          </a:blip>
          <a:srcRect/>
          <a:stretch/>
        </p:blipFill>
        <p:spPr>
          <a:xfrm>
            <a:off x="340432" y="4615851"/>
            <a:ext cx="447337" cy="449090"/>
          </a:xfrm>
          <a:prstGeom prst="rect">
            <a:avLst/>
          </a:prstGeom>
          <a:noFill/>
          <a:ln>
            <a:noFill/>
          </a:ln>
        </p:spPr>
      </p:pic>
      <p:sp>
        <p:nvSpPr>
          <p:cNvPr id="167" name="Google Shape;167;p19"/>
          <p:cNvSpPr txBox="1"/>
          <p:nvPr/>
        </p:nvSpPr>
        <p:spPr>
          <a:xfrm>
            <a:off x="4275249" y="407488"/>
            <a:ext cx="3588600" cy="5232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b="1">
                <a:solidFill>
                  <a:srgbClr val="1B244E"/>
                </a:solidFill>
                <a:latin typeface="Montserrat"/>
                <a:ea typeface="Montserrat"/>
                <a:cs typeface="Montserrat"/>
                <a:sym typeface="Montserrat"/>
              </a:rPr>
              <a:t>Public Works and Economic Adjustment Assistance (PWEAA)</a:t>
            </a:r>
            <a:endParaRPr sz="2500" b="1">
              <a:solidFill>
                <a:srgbClr val="1B244E"/>
              </a:solidFill>
              <a:latin typeface="Montserrat"/>
              <a:ea typeface="Montserrat"/>
              <a:cs typeface="Montserrat"/>
              <a:sym typeface="Montserrat"/>
            </a:endParaRPr>
          </a:p>
        </p:txBody>
      </p:sp>
      <p:sp>
        <p:nvSpPr>
          <p:cNvPr id="168" name="Google Shape;168;p19"/>
          <p:cNvSpPr txBox="1"/>
          <p:nvPr/>
        </p:nvSpPr>
        <p:spPr>
          <a:xfrm>
            <a:off x="4275250" y="996650"/>
            <a:ext cx="4392300" cy="3940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100" b="1">
                <a:latin typeface="Montserrat"/>
                <a:ea typeface="Montserrat"/>
                <a:cs typeface="Montserrat"/>
                <a:sym typeface="Montserrat"/>
              </a:rPr>
              <a:t>Public Works Program</a:t>
            </a:r>
            <a:endParaRPr sz="1100" b="1">
              <a:latin typeface="Montserrat"/>
              <a:ea typeface="Montserrat"/>
              <a:cs typeface="Montserrat"/>
              <a:sym typeface="Montserrat"/>
            </a:endParaRPr>
          </a:p>
          <a:p>
            <a:pPr marL="0" lvl="0" indent="0" algn="l" rtl="0">
              <a:spcBef>
                <a:spcPts val="0"/>
              </a:spcBef>
              <a:spcAft>
                <a:spcPts val="0"/>
              </a:spcAft>
              <a:buNone/>
            </a:pPr>
            <a:r>
              <a:rPr lang="en-US" sz="1100">
                <a:latin typeface="Montserrat"/>
                <a:ea typeface="Montserrat"/>
                <a:cs typeface="Montserrat"/>
                <a:sym typeface="Montserrat"/>
              </a:rPr>
              <a:t>EDA’s Public Works program helps distressed communities revitalize, expand, and upgrade their physical infrastructure. This program enables communities to attract new industry; encourage business expansion; diversify local economies; and generate or retain long-term, private-sector jobs and investment through the acquisition or development of land and infrastructure improvements needed for the successful establishment or expansion of industrial or commercial enterprises.</a:t>
            </a:r>
            <a:endParaRPr sz="1100">
              <a:latin typeface="Montserrat"/>
              <a:ea typeface="Montserrat"/>
              <a:cs typeface="Montserrat"/>
              <a:sym typeface="Montserrat"/>
            </a:endParaRPr>
          </a:p>
          <a:p>
            <a:pPr marL="0" lvl="0" indent="0" algn="l" rtl="0">
              <a:spcBef>
                <a:spcPts val="0"/>
              </a:spcBef>
              <a:spcAft>
                <a:spcPts val="0"/>
              </a:spcAft>
              <a:buNone/>
            </a:pPr>
            <a:endParaRPr sz="1100">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US" sz="1100" b="1">
                <a:latin typeface="Montserrat"/>
                <a:ea typeface="Montserrat"/>
                <a:cs typeface="Montserrat"/>
                <a:sym typeface="Montserrat"/>
              </a:rPr>
              <a:t>Economic Adjustment Assistance Program</a:t>
            </a:r>
            <a:endParaRPr sz="1100" b="1">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US" sz="1100">
                <a:latin typeface="Montserrat"/>
                <a:ea typeface="Montserrat"/>
                <a:cs typeface="Montserrat"/>
                <a:sym typeface="Montserrat"/>
              </a:rPr>
              <a:t>The EAA program provides a wide range of technical, planning, and public works and infrastructure assistance in regions experiencing adverse economic changes that may occur suddenly or over time. These adverse economic impacts may result from a steep decline in manufacturing employment following a plant closure, changing trade patterns, catastrophic natural disaster, a military base closure, or environmental changes and regulations.</a:t>
            </a:r>
            <a:endParaRPr sz="1100">
              <a:latin typeface="Montserrat"/>
              <a:ea typeface="Montserrat"/>
              <a:cs typeface="Montserrat"/>
              <a:sym typeface="Montserrat"/>
            </a:endParaRPr>
          </a:p>
          <a:p>
            <a:pPr marL="0" lvl="0" indent="0" algn="l" rtl="0">
              <a:spcBef>
                <a:spcPts val="0"/>
              </a:spcBef>
              <a:spcAft>
                <a:spcPts val="0"/>
              </a:spcAft>
              <a:buNone/>
            </a:pPr>
            <a:endParaRPr sz="1100"/>
          </a:p>
          <a:p>
            <a:pPr marL="0" lvl="0" indent="0" algn="l" rtl="0">
              <a:spcBef>
                <a:spcPts val="0"/>
              </a:spcBef>
              <a:spcAft>
                <a:spcPts val="0"/>
              </a:spcAft>
              <a:buNone/>
            </a:pPr>
            <a:endParaRPr sz="1100">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800"/>
              <a:buFont typeface="Arial"/>
              <a:buNone/>
            </a:pPr>
            <a:endParaRPr sz="800">
              <a:solidFill>
                <a:schemeClr val="dk1"/>
              </a:solidFill>
              <a:latin typeface="Montserrat Medium"/>
              <a:ea typeface="Montserrat Medium"/>
              <a:cs typeface="Montserrat Medium"/>
              <a:sym typeface="Montserrat Medium"/>
            </a:endParaRPr>
          </a:p>
        </p:txBody>
      </p:sp>
      <p:pic>
        <p:nvPicPr>
          <p:cNvPr id="169" name="Google Shape;169;p19"/>
          <p:cNvPicPr preferRelativeResize="0"/>
          <p:nvPr/>
        </p:nvPicPr>
        <p:blipFill rotWithShape="1">
          <a:blip r:embed="rId4">
            <a:alphaModFix/>
          </a:blip>
          <a:srcRect t="3720" b="3729"/>
          <a:stretch/>
        </p:blipFill>
        <p:spPr>
          <a:xfrm>
            <a:off x="-100575" y="509550"/>
            <a:ext cx="4071951" cy="2513648"/>
          </a:xfrm>
          <a:prstGeom prst="rect">
            <a:avLst/>
          </a:prstGeom>
          <a:noFill/>
          <a:ln>
            <a:noFill/>
          </a:ln>
        </p:spPr>
      </p:pic>
      <p:sp>
        <p:nvSpPr>
          <p:cNvPr id="170" name="Google Shape;170;p19"/>
          <p:cNvSpPr txBox="1"/>
          <p:nvPr/>
        </p:nvSpPr>
        <p:spPr>
          <a:xfrm>
            <a:off x="4275250" y="150900"/>
            <a:ext cx="2856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b="1">
                <a:solidFill>
                  <a:srgbClr val="DAAD08"/>
                </a:solidFill>
                <a:latin typeface="Montserrat"/>
                <a:ea typeface="Montserrat"/>
                <a:cs typeface="Montserrat"/>
                <a:sym typeface="Montserrat"/>
              </a:rPr>
              <a:t>Critical Infrastructure</a:t>
            </a:r>
            <a:endParaRPr sz="10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0"/>
          <p:cNvSpPr/>
          <p:nvPr/>
        </p:nvSpPr>
        <p:spPr>
          <a:xfrm>
            <a:off x="0" y="4872199"/>
            <a:ext cx="9144000" cy="311100"/>
          </a:xfrm>
          <a:prstGeom prst="rect">
            <a:avLst/>
          </a:prstGeom>
          <a:solidFill>
            <a:srgbClr val="DAAD08"/>
          </a:solid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100"/>
              <a:buFont typeface="Arial"/>
              <a:buNone/>
            </a:pPr>
            <a:r>
              <a:rPr lang="en-US" sz="1100" b="1">
                <a:solidFill>
                  <a:schemeClr val="lt1"/>
                </a:solidFill>
                <a:latin typeface="Montserrat SemiBold"/>
                <a:ea typeface="Montserrat SemiBold"/>
                <a:cs typeface="Montserrat SemiBold"/>
                <a:sym typeface="Montserrat SemiBold"/>
              </a:rPr>
              <a:t>7</a:t>
            </a:r>
            <a:endParaRPr sz="1800" b="1" i="0" u="none" strike="noStrike" cap="none">
              <a:solidFill>
                <a:schemeClr val="lt1"/>
              </a:solidFill>
              <a:latin typeface="Montserrat SemiBold"/>
              <a:ea typeface="Montserrat SemiBold"/>
              <a:cs typeface="Montserrat SemiBold"/>
              <a:sym typeface="Montserrat SemiBold"/>
            </a:endParaRPr>
          </a:p>
        </p:txBody>
      </p:sp>
      <p:sp>
        <p:nvSpPr>
          <p:cNvPr id="177" name="Google Shape;177;p20"/>
          <p:cNvSpPr txBox="1"/>
          <p:nvPr/>
        </p:nvSpPr>
        <p:spPr>
          <a:xfrm>
            <a:off x="3656859" y="4865119"/>
            <a:ext cx="1320000" cy="25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50" b="1" i="0" u="none" strike="noStrike" cap="none">
                <a:solidFill>
                  <a:schemeClr val="lt1"/>
                </a:solidFill>
                <a:latin typeface="Montserrat SemiBold"/>
                <a:ea typeface="Montserrat SemiBold"/>
                <a:cs typeface="Montserrat SemiBold"/>
                <a:sym typeface="Montserrat SemiBold"/>
              </a:rPr>
              <a:t>DRA.GOV</a:t>
            </a:r>
            <a:endParaRPr/>
          </a:p>
        </p:txBody>
      </p:sp>
      <p:pic>
        <p:nvPicPr>
          <p:cNvPr id="178" name="Google Shape;178;p20" descr="Logo&#10;&#10;Description automatically generated"/>
          <p:cNvPicPr preferRelativeResize="0"/>
          <p:nvPr/>
        </p:nvPicPr>
        <p:blipFill rotWithShape="1">
          <a:blip r:embed="rId3">
            <a:alphaModFix/>
          </a:blip>
          <a:srcRect/>
          <a:stretch/>
        </p:blipFill>
        <p:spPr>
          <a:xfrm>
            <a:off x="340432" y="4615851"/>
            <a:ext cx="447337" cy="449090"/>
          </a:xfrm>
          <a:prstGeom prst="rect">
            <a:avLst/>
          </a:prstGeom>
          <a:noFill/>
          <a:ln>
            <a:noFill/>
          </a:ln>
        </p:spPr>
      </p:pic>
      <p:sp>
        <p:nvSpPr>
          <p:cNvPr id="179" name="Google Shape;179;p20"/>
          <p:cNvSpPr txBox="1"/>
          <p:nvPr/>
        </p:nvSpPr>
        <p:spPr>
          <a:xfrm>
            <a:off x="326350" y="407500"/>
            <a:ext cx="3908700" cy="5232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b="1">
                <a:solidFill>
                  <a:srgbClr val="1B244E"/>
                </a:solidFill>
                <a:latin typeface="Montserrat"/>
                <a:ea typeface="Montserrat"/>
                <a:cs typeface="Montserrat"/>
                <a:sym typeface="Montserrat"/>
              </a:rPr>
              <a:t>Health</a:t>
            </a:r>
            <a:endParaRPr b="1">
              <a:solidFill>
                <a:srgbClr val="1B244E"/>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b="1">
              <a:latin typeface="Montserrat"/>
              <a:ea typeface="Montserrat"/>
              <a:cs typeface="Montserrat"/>
              <a:sym typeface="Montserrat"/>
            </a:endParaRPr>
          </a:p>
        </p:txBody>
      </p:sp>
      <p:sp>
        <p:nvSpPr>
          <p:cNvPr id="180" name="Google Shape;180;p20"/>
          <p:cNvSpPr txBox="1"/>
          <p:nvPr/>
        </p:nvSpPr>
        <p:spPr>
          <a:xfrm>
            <a:off x="326350" y="691850"/>
            <a:ext cx="5870100" cy="38172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100">
                <a:latin typeface="Montserrat"/>
                <a:ea typeface="Montserrat"/>
                <a:cs typeface="Montserrat"/>
                <a:sym typeface="Montserrat"/>
              </a:rPr>
              <a:t>Our belief is that health is an economic engine and will drive future economic growth. The growing incidence of chronic disease in Delta communities poses a threat to the lives, livelihoods, productivity, and economic vitality of the Delta region, and DRA is committed to improving these health outcomes through a number of programs and partnerships.</a:t>
            </a:r>
            <a:endParaRPr sz="1100">
              <a:latin typeface="Montserrat"/>
              <a:ea typeface="Montserrat"/>
              <a:cs typeface="Montserrat"/>
              <a:sym typeface="Montserrat"/>
            </a:endParaRPr>
          </a:p>
          <a:p>
            <a:pPr marL="0" lvl="0" indent="0" algn="l" rtl="0">
              <a:spcBef>
                <a:spcPts val="0"/>
              </a:spcBef>
              <a:spcAft>
                <a:spcPts val="0"/>
              </a:spcAft>
              <a:buNone/>
            </a:pPr>
            <a:endParaRPr sz="1100">
              <a:latin typeface="Montserrat"/>
              <a:ea typeface="Montserrat"/>
              <a:cs typeface="Montserrat"/>
              <a:sym typeface="Montserrat"/>
            </a:endParaRPr>
          </a:p>
          <a:p>
            <a:pPr marL="457200" lvl="0" indent="-298450" algn="l" rtl="0">
              <a:spcBef>
                <a:spcPts val="0"/>
              </a:spcBef>
              <a:spcAft>
                <a:spcPts val="0"/>
              </a:spcAft>
              <a:buSzPts val="1100"/>
              <a:buFont typeface="Montserrat"/>
              <a:buChar char="●"/>
            </a:pPr>
            <a:r>
              <a:rPr lang="en-US" sz="1100" b="1">
                <a:latin typeface="Montserrat"/>
                <a:ea typeface="Montserrat"/>
                <a:cs typeface="Montserrat"/>
                <a:sym typeface="Montserrat"/>
              </a:rPr>
              <a:t>Delta Doctors</a:t>
            </a:r>
            <a:r>
              <a:rPr lang="en-US" sz="1100">
                <a:latin typeface="Montserrat"/>
                <a:ea typeface="Montserrat"/>
                <a:cs typeface="Montserrat"/>
                <a:sym typeface="Montserrat"/>
              </a:rPr>
              <a:t> boosts healthcare access in Delta communities by assisting non-domestic physicians trained in this country to work in underserved areas.</a:t>
            </a:r>
            <a:endParaRPr sz="1100">
              <a:latin typeface="Montserrat"/>
              <a:ea typeface="Montserrat"/>
              <a:cs typeface="Montserrat"/>
              <a:sym typeface="Montserrat"/>
            </a:endParaRPr>
          </a:p>
          <a:p>
            <a:pPr marL="457200" lvl="0" indent="-298450" algn="l" rtl="0">
              <a:spcBef>
                <a:spcPts val="0"/>
              </a:spcBef>
              <a:spcAft>
                <a:spcPts val="0"/>
              </a:spcAft>
              <a:buSzPts val="1100"/>
              <a:buFont typeface="Montserrat"/>
              <a:buChar char="●"/>
            </a:pPr>
            <a:r>
              <a:rPr lang="en-US" sz="1100" b="1">
                <a:latin typeface="Montserrat"/>
                <a:ea typeface="Montserrat"/>
                <a:cs typeface="Montserrat"/>
                <a:sym typeface="Montserrat"/>
              </a:rPr>
              <a:t>Innovative Readiness Training</a:t>
            </a:r>
            <a:r>
              <a:rPr lang="en-US" sz="1100">
                <a:latin typeface="Montserrat"/>
                <a:ea typeface="Montserrat"/>
                <a:cs typeface="Montserrat"/>
                <a:sym typeface="Montserrat"/>
              </a:rPr>
              <a:t> collaborates with the U.S. Department of Defense and military reserves to provide cost-free medical, dental, and optical care to Delta residents in need through the Innovative Readiness Training program.</a:t>
            </a:r>
            <a:endParaRPr sz="1100">
              <a:latin typeface="Montserrat"/>
              <a:ea typeface="Montserrat"/>
              <a:cs typeface="Montserrat"/>
              <a:sym typeface="Montserrat"/>
            </a:endParaRPr>
          </a:p>
          <a:p>
            <a:pPr marL="457200" lvl="0" indent="-298450" algn="l" rtl="0">
              <a:spcBef>
                <a:spcPts val="0"/>
              </a:spcBef>
              <a:spcAft>
                <a:spcPts val="0"/>
              </a:spcAft>
              <a:buSzPts val="1100"/>
              <a:buFont typeface="Montserrat"/>
              <a:buChar char="●"/>
            </a:pPr>
            <a:r>
              <a:rPr lang="en-US" sz="1100" b="1">
                <a:latin typeface="Montserrat"/>
                <a:ea typeface="Montserrat"/>
                <a:cs typeface="Montserrat"/>
                <a:sym typeface="Montserrat"/>
              </a:rPr>
              <a:t>Delta Region Community Health Systems Development – Technical Assistance Program</a:t>
            </a:r>
            <a:r>
              <a:rPr lang="en-US" sz="1100">
                <a:latin typeface="Montserrat"/>
                <a:ea typeface="Montserrat"/>
                <a:cs typeface="Montserrat"/>
                <a:sym typeface="Montserrat"/>
              </a:rPr>
              <a:t> - through intensive technical assistance - help health care providers in select rural communities are helped to identify and address health care needs while strengthening the local health care system.</a:t>
            </a:r>
            <a:endParaRPr sz="1100">
              <a:latin typeface="Montserrat"/>
              <a:ea typeface="Montserrat"/>
              <a:cs typeface="Montserrat"/>
              <a:sym typeface="Montserrat"/>
            </a:endParaRPr>
          </a:p>
          <a:p>
            <a:pPr marL="457200" lvl="0" indent="-298450" algn="l" rtl="0">
              <a:spcBef>
                <a:spcPts val="0"/>
              </a:spcBef>
              <a:spcAft>
                <a:spcPts val="0"/>
              </a:spcAft>
              <a:buSzPts val="1100"/>
              <a:buFont typeface="Montserrat"/>
              <a:buChar char="●"/>
            </a:pPr>
            <a:r>
              <a:rPr lang="en-US" sz="1100" b="1">
                <a:latin typeface="Montserrat"/>
                <a:ea typeface="Montserrat"/>
                <a:cs typeface="Montserrat"/>
                <a:sym typeface="Montserrat"/>
              </a:rPr>
              <a:t>Delta Region Rural Health Workforce Training Program</a:t>
            </a:r>
            <a:r>
              <a:rPr lang="en-US" sz="1100">
                <a:latin typeface="Montserrat"/>
                <a:ea typeface="Montserrat"/>
                <a:cs typeface="Montserrat"/>
                <a:sym typeface="Montserrat"/>
              </a:rPr>
              <a:t> develops Strategic Networks to address the need for trained administrative support professionals in rural healthcare facilities, providing training, certifications, and pathways to employment for current and new workers.</a:t>
            </a:r>
            <a:endParaRPr sz="800">
              <a:latin typeface="Montserrat"/>
              <a:ea typeface="Montserrat"/>
              <a:cs typeface="Montserrat"/>
              <a:sym typeface="Montserrat"/>
            </a:endParaRPr>
          </a:p>
        </p:txBody>
      </p:sp>
      <p:pic>
        <p:nvPicPr>
          <p:cNvPr id="181" name="Google Shape;181;p20"/>
          <p:cNvPicPr preferRelativeResize="0"/>
          <p:nvPr/>
        </p:nvPicPr>
        <p:blipFill rotWithShape="1">
          <a:blip r:embed="rId4">
            <a:alphaModFix/>
          </a:blip>
          <a:srcRect l="11812" r="34074"/>
          <a:stretch/>
        </p:blipFill>
        <p:spPr>
          <a:xfrm>
            <a:off x="6367450" y="0"/>
            <a:ext cx="4071951" cy="4872201"/>
          </a:xfrm>
          <a:prstGeom prst="rect">
            <a:avLst/>
          </a:prstGeom>
          <a:noFill/>
          <a:ln>
            <a:noFill/>
          </a:ln>
        </p:spPr>
      </p:pic>
      <p:sp>
        <p:nvSpPr>
          <p:cNvPr id="182" name="Google Shape;182;p20"/>
          <p:cNvSpPr txBox="1"/>
          <p:nvPr/>
        </p:nvSpPr>
        <p:spPr>
          <a:xfrm>
            <a:off x="326350" y="150900"/>
            <a:ext cx="2856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b="1">
                <a:solidFill>
                  <a:srgbClr val="DAAD08"/>
                </a:solidFill>
                <a:latin typeface="Montserrat"/>
                <a:ea typeface="Montserrat"/>
                <a:cs typeface="Montserrat"/>
                <a:sym typeface="Montserrat"/>
              </a:rPr>
              <a:t>Human Infrastructure</a:t>
            </a:r>
            <a:endParaRPr sz="10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1"/>
          <p:cNvSpPr/>
          <p:nvPr/>
        </p:nvSpPr>
        <p:spPr>
          <a:xfrm>
            <a:off x="0" y="4872199"/>
            <a:ext cx="9144000" cy="311100"/>
          </a:xfrm>
          <a:prstGeom prst="rect">
            <a:avLst/>
          </a:prstGeom>
          <a:solidFill>
            <a:srgbClr val="DAAD08"/>
          </a:solid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100"/>
              <a:buFont typeface="Arial"/>
              <a:buNone/>
            </a:pPr>
            <a:r>
              <a:rPr lang="en-US" sz="1100" b="1">
                <a:solidFill>
                  <a:schemeClr val="lt1"/>
                </a:solidFill>
                <a:latin typeface="Montserrat SemiBold"/>
                <a:ea typeface="Montserrat SemiBold"/>
                <a:cs typeface="Montserrat SemiBold"/>
                <a:sym typeface="Montserrat SemiBold"/>
              </a:rPr>
              <a:t>8</a:t>
            </a:r>
            <a:endParaRPr sz="1800" b="1" i="0" u="none" strike="noStrike" cap="none">
              <a:solidFill>
                <a:schemeClr val="lt1"/>
              </a:solidFill>
              <a:latin typeface="Montserrat SemiBold"/>
              <a:ea typeface="Montserrat SemiBold"/>
              <a:cs typeface="Montserrat SemiBold"/>
              <a:sym typeface="Montserrat SemiBold"/>
            </a:endParaRPr>
          </a:p>
        </p:txBody>
      </p:sp>
      <p:pic>
        <p:nvPicPr>
          <p:cNvPr id="189" name="Google Shape;189;p21"/>
          <p:cNvPicPr preferRelativeResize="0"/>
          <p:nvPr/>
        </p:nvPicPr>
        <p:blipFill rotWithShape="1">
          <a:blip r:embed="rId3">
            <a:alphaModFix/>
          </a:blip>
          <a:srcRect l="22090" r="22084"/>
          <a:stretch/>
        </p:blipFill>
        <p:spPr>
          <a:xfrm>
            <a:off x="-100575" y="0"/>
            <a:ext cx="4071951" cy="4865125"/>
          </a:xfrm>
          <a:prstGeom prst="rect">
            <a:avLst/>
          </a:prstGeom>
          <a:noFill/>
          <a:ln>
            <a:noFill/>
          </a:ln>
        </p:spPr>
      </p:pic>
      <p:sp>
        <p:nvSpPr>
          <p:cNvPr id="190" name="Google Shape;190;p21"/>
          <p:cNvSpPr txBox="1"/>
          <p:nvPr/>
        </p:nvSpPr>
        <p:spPr>
          <a:xfrm>
            <a:off x="3656859" y="4865119"/>
            <a:ext cx="1320000" cy="25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50" b="1" i="0" u="none" strike="noStrike" cap="none">
                <a:solidFill>
                  <a:schemeClr val="lt1"/>
                </a:solidFill>
                <a:latin typeface="Montserrat SemiBold"/>
                <a:ea typeface="Montserrat SemiBold"/>
                <a:cs typeface="Montserrat SemiBold"/>
                <a:sym typeface="Montserrat SemiBold"/>
              </a:rPr>
              <a:t>DRA.GOV</a:t>
            </a:r>
            <a:endParaRPr/>
          </a:p>
        </p:txBody>
      </p:sp>
      <p:pic>
        <p:nvPicPr>
          <p:cNvPr id="191" name="Google Shape;191;p21" descr="Logo&#10;&#10;Description automatically generated"/>
          <p:cNvPicPr preferRelativeResize="0"/>
          <p:nvPr/>
        </p:nvPicPr>
        <p:blipFill rotWithShape="1">
          <a:blip r:embed="rId4">
            <a:alphaModFix/>
          </a:blip>
          <a:srcRect/>
          <a:stretch/>
        </p:blipFill>
        <p:spPr>
          <a:xfrm>
            <a:off x="340432" y="4615851"/>
            <a:ext cx="447337" cy="449090"/>
          </a:xfrm>
          <a:prstGeom prst="rect">
            <a:avLst/>
          </a:prstGeom>
          <a:noFill/>
          <a:ln>
            <a:noFill/>
          </a:ln>
        </p:spPr>
      </p:pic>
      <p:sp>
        <p:nvSpPr>
          <p:cNvPr id="192" name="Google Shape;192;p21"/>
          <p:cNvSpPr txBox="1"/>
          <p:nvPr/>
        </p:nvSpPr>
        <p:spPr>
          <a:xfrm>
            <a:off x="4275249" y="407488"/>
            <a:ext cx="3588600" cy="307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b="1">
                <a:solidFill>
                  <a:srgbClr val="1B244E"/>
                </a:solidFill>
                <a:latin typeface="Montserrat"/>
                <a:ea typeface="Montserrat"/>
                <a:cs typeface="Montserrat"/>
                <a:sym typeface="Montserrat"/>
              </a:rPr>
              <a:t>Delta Leadership Institute</a:t>
            </a:r>
            <a:endParaRPr b="1">
              <a:solidFill>
                <a:srgbClr val="1B244E"/>
              </a:solidFill>
              <a:latin typeface="Montserrat"/>
              <a:ea typeface="Montserrat"/>
              <a:cs typeface="Montserrat"/>
              <a:sym typeface="Montserrat"/>
            </a:endParaRPr>
          </a:p>
        </p:txBody>
      </p:sp>
      <p:sp>
        <p:nvSpPr>
          <p:cNvPr id="193" name="Google Shape;193;p21"/>
          <p:cNvSpPr txBox="1"/>
          <p:nvPr/>
        </p:nvSpPr>
        <p:spPr>
          <a:xfrm>
            <a:off x="4275250" y="768050"/>
            <a:ext cx="4392300" cy="3432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100">
                <a:latin typeface="Montserrat"/>
                <a:ea typeface="Montserrat"/>
                <a:cs typeface="Montserrat"/>
                <a:sym typeface="Montserrat"/>
              </a:rPr>
              <a:t>The Delta Leadership Institute (DLI) is designed to improve the decisions made by community leaders across the region by strengthening leadership capacity and mutual understanding of regional, state, and local cultures and issues.</a:t>
            </a:r>
            <a:endParaRPr sz="1100">
              <a:latin typeface="Montserrat"/>
              <a:ea typeface="Montserrat"/>
              <a:cs typeface="Montserrat"/>
              <a:sym typeface="Montserrat"/>
            </a:endParaRPr>
          </a:p>
          <a:p>
            <a:pPr marL="0" lvl="0" indent="0" algn="l" rtl="0">
              <a:spcBef>
                <a:spcPts val="0"/>
              </a:spcBef>
              <a:spcAft>
                <a:spcPts val="0"/>
              </a:spcAft>
              <a:buNone/>
            </a:pPr>
            <a:endParaRPr sz="1100">
              <a:latin typeface="Montserrat"/>
              <a:ea typeface="Montserrat"/>
              <a:cs typeface="Montserrat"/>
              <a:sym typeface="Montserrat"/>
            </a:endParaRPr>
          </a:p>
          <a:p>
            <a:pPr marL="0" lvl="0" indent="0" algn="l" rtl="0">
              <a:spcBef>
                <a:spcPts val="0"/>
              </a:spcBef>
              <a:spcAft>
                <a:spcPts val="0"/>
              </a:spcAft>
              <a:buNone/>
            </a:pPr>
            <a:r>
              <a:rPr lang="en-US" sz="1100" b="1">
                <a:latin typeface="Montserrat"/>
                <a:ea typeface="Montserrat"/>
                <a:cs typeface="Montserrat"/>
                <a:sym typeface="Montserrat"/>
              </a:rPr>
              <a:t>Delta Leadership Institute Executive Academy</a:t>
            </a:r>
            <a:endParaRPr sz="1100" b="1">
              <a:latin typeface="Montserrat"/>
              <a:ea typeface="Montserrat"/>
              <a:cs typeface="Montserrat"/>
              <a:sym typeface="Montserrat"/>
            </a:endParaRPr>
          </a:p>
          <a:p>
            <a:pPr marL="0" lvl="0" indent="0" algn="l" rtl="0">
              <a:spcBef>
                <a:spcPts val="0"/>
              </a:spcBef>
              <a:spcAft>
                <a:spcPts val="0"/>
              </a:spcAft>
              <a:buNone/>
            </a:pPr>
            <a:r>
              <a:rPr lang="en-US" sz="1100">
                <a:latin typeface="Montserrat"/>
                <a:ea typeface="Montserrat"/>
                <a:cs typeface="Montserrat"/>
                <a:sym typeface="Montserrat"/>
              </a:rPr>
              <a:t>DRA invests in regional leadership through its annual Delta Leadership Institute Executive Academy. Fellows representing each of the eight DRA states are selected by the eight governors and the Federal Co-Chairman from a competitive pool of applicants that represent both public and private sectors. During the 9-month executive leadership development program, six sessions are held in different cities throughout the eight-state region, which focus on areas such as transportation infrastructure, government relations, and regional collaboration.</a:t>
            </a:r>
            <a:endParaRPr sz="900">
              <a:solidFill>
                <a:srgbClr val="272626"/>
              </a:solidFill>
              <a:highlight>
                <a:srgbClr val="F3F8FC"/>
              </a:highlight>
              <a:latin typeface="Montserrat"/>
              <a:ea typeface="Montserrat"/>
              <a:cs typeface="Montserrat"/>
              <a:sym typeface="Montserrat"/>
            </a:endParaRPr>
          </a:p>
          <a:p>
            <a:pPr marL="0" lvl="0" indent="0" algn="l" rtl="0">
              <a:spcBef>
                <a:spcPts val="0"/>
              </a:spcBef>
              <a:spcAft>
                <a:spcPts val="0"/>
              </a:spcAft>
              <a:buNone/>
            </a:pPr>
            <a:endParaRPr sz="1100"/>
          </a:p>
          <a:p>
            <a:pPr marL="0" lvl="0" indent="0" algn="l" rtl="0">
              <a:spcBef>
                <a:spcPts val="0"/>
              </a:spcBef>
              <a:spcAft>
                <a:spcPts val="0"/>
              </a:spcAft>
              <a:buNone/>
            </a:pPr>
            <a:endParaRPr sz="1100">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800"/>
              <a:buFont typeface="Arial"/>
              <a:buNone/>
            </a:pPr>
            <a:endParaRPr sz="800">
              <a:solidFill>
                <a:schemeClr val="dk1"/>
              </a:solidFill>
              <a:latin typeface="Montserrat Medium"/>
              <a:ea typeface="Montserrat Medium"/>
              <a:cs typeface="Montserrat Medium"/>
              <a:sym typeface="Montserrat Medium"/>
            </a:endParaRPr>
          </a:p>
        </p:txBody>
      </p:sp>
      <p:sp>
        <p:nvSpPr>
          <p:cNvPr id="194" name="Google Shape;194;p21"/>
          <p:cNvSpPr txBox="1"/>
          <p:nvPr/>
        </p:nvSpPr>
        <p:spPr>
          <a:xfrm>
            <a:off x="4275250" y="150900"/>
            <a:ext cx="2856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b="1">
                <a:solidFill>
                  <a:srgbClr val="DAAD08"/>
                </a:solidFill>
                <a:latin typeface="Montserrat"/>
                <a:ea typeface="Montserrat"/>
                <a:cs typeface="Montserrat"/>
                <a:sym typeface="Montserrat"/>
              </a:rPr>
              <a:t>Human Infrastructure</a:t>
            </a:r>
            <a:endParaRPr sz="10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718</TotalTime>
  <Words>1691</Words>
  <Application>Microsoft Office PowerPoint</Application>
  <PresentationFormat>On-screen Show (16:9)</PresentationFormat>
  <Paragraphs>147</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Calibri</vt:lpstr>
      <vt:lpstr>Montserrat Medium</vt:lpstr>
      <vt:lpstr>Arial</vt:lpstr>
      <vt:lpstr>Montserrat ExtraBold</vt:lpstr>
      <vt:lpstr>Montserrat</vt:lpstr>
      <vt:lpstr>Montserrat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Campbell</dc:creator>
  <cp:lastModifiedBy>Matthew Campbell</cp:lastModifiedBy>
  <cp:revision>2</cp:revision>
  <dcterms:modified xsi:type="dcterms:W3CDTF">2024-06-27T00:56:31Z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2023-06-23T16:31:23Z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ff51f159-0867-4dc5-b196-10cbdac3152b</vt:lpwstr>
  </property>
  <property fmtid="{D5CDD505-2E9C-101B-9397-08002B2CF9AE}" pid="7" name="MSIP_Label_defa4170-0d19-0005-0004-bc88714345d2_ActionId">
    <vt:lpwstr>ad65be6c-fd70-4035-81f4-8d95e48f46cc</vt:lpwstr>
  </property>
  <property fmtid="{D5CDD505-2E9C-101B-9397-08002B2CF9AE}" pid="8" name="MSIP_Label_defa4170-0d19-0005-0004-bc88714345d2_ContentBits">
    <vt:lpwstr>0</vt:lpwstr>
  </property>
</Properties>
</file>